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63" r:id="rId3"/>
    <p:sldId id="264" r:id="rId4"/>
    <p:sldId id="272" r:id="rId5"/>
    <p:sldId id="274" r:id="rId6"/>
    <p:sldId id="265" r:id="rId7"/>
    <p:sldId id="262" r:id="rId8"/>
    <p:sldId id="257" r:id="rId9"/>
    <p:sldId id="266" r:id="rId10"/>
    <p:sldId id="267" r:id="rId11"/>
    <p:sldId id="26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ily, Marc (PSP)" initials="DM(" lastIdx="2" clrIdx="0">
    <p:extLst>
      <p:ext uri="{19B8F6BF-5375-455C-9EA6-DF929625EA0E}">
        <p15:presenceInfo xmlns="" xmlns:p15="http://schemas.microsoft.com/office/powerpoint/2012/main" userId="S-1-5-21-1844237615-1844823847-839522115-51869" providerId="AD"/>
      </p:ext>
    </p:extLst>
  </p:cmAuthor>
  <p:cmAuthor id="2" name="Glaub, Gretchen (PSP)" initials="GG(" lastIdx="2" clrIdx="1">
    <p:extLst>
      <p:ext uri="{19B8F6BF-5375-455C-9EA6-DF929625EA0E}">
        <p15:presenceInfo xmlns="" xmlns:p15="http://schemas.microsoft.com/office/powerpoint/2012/main" userId="S-1-5-21-1844237615-1844823847-839522115-518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6595" autoAdjust="0"/>
  </p:normalViewPr>
  <p:slideViewPr>
    <p:cSldViewPr snapToGrid="0">
      <p:cViewPr varScale="1">
        <p:scale>
          <a:sx n="70" d="100"/>
          <a:sy n="70" d="100"/>
        </p:scale>
        <p:origin x="-61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6CB04-9F44-4171-88C0-0A54F68FC7C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A2FAE-1866-4F4D-A971-289E28613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B3.1 -- Increase amount of shoreline in protected status: land trust work/easements;</a:t>
            </a:r>
            <a:r>
              <a:rPr lang="en-US" sz="1200" baseline="0" dirty="0" smtClean="0">
                <a:solidFill>
                  <a:schemeClr val="bg1"/>
                </a:solidFill>
              </a:rPr>
              <a:t> move McNeil Island from B2.1 (or combine B3.1 &amp; B2.1)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bg1"/>
                </a:solidFill>
              </a:rPr>
              <a:t>C7.2 --  </a:t>
            </a:r>
            <a:r>
              <a:rPr lang="en-US" sz="1200" baseline="0" dirty="0" err="1" smtClean="0">
                <a:solidFill>
                  <a:schemeClr val="bg1"/>
                </a:solidFill>
              </a:rPr>
              <a:t>olympia</a:t>
            </a:r>
            <a:r>
              <a:rPr lang="en-US" sz="1200" baseline="0" dirty="0" smtClean="0">
                <a:solidFill>
                  <a:schemeClr val="bg1"/>
                </a:solidFill>
              </a:rPr>
              <a:t> oyster work; what else?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bg1"/>
                </a:solidFill>
              </a:rPr>
              <a:t>D5.3 -- Encourage community shellfish use and harvest: shellfish protection district work; community shellfish farms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Stressors reduced when OSS pollution is reduced: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S2. Introduction, spread, or amplification of human pathogens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U2. Non-point source, persistent toxic chemicals in aquatic systems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V2. Non-point source, non-persistent toxic chemicals in aquatic systems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X2. Non-point source conventional water pollutants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Stressors</a:t>
            </a:r>
            <a:r>
              <a:rPr lang="en-US" baseline="0" dirty="0" smtClean="0"/>
              <a:t> reduced when runoff is reduced: Same as above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A2FAE-1866-4F4D-A971-289E2861358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380-3629-47EE-A211-91229573450D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6A53-733A-4EFE-A3B3-5BA1CA215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930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380-3629-47EE-A211-91229573450D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6A53-733A-4EFE-A3B3-5BA1CA215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910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380-3629-47EE-A211-91229573450D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6A53-733A-4EFE-A3B3-5BA1CA215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594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380-3629-47EE-A211-91229573450D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6A53-733A-4EFE-A3B3-5BA1CA215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132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380-3629-47EE-A211-91229573450D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6A53-733A-4EFE-A3B3-5BA1CA215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939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380-3629-47EE-A211-91229573450D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6A53-733A-4EFE-A3B3-5BA1CA215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038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380-3629-47EE-A211-91229573450D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6A53-733A-4EFE-A3B3-5BA1CA215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179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380-3629-47EE-A211-91229573450D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6A53-733A-4EFE-A3B3-5BA1CA215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157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380-3629-47EE-A211-91229573450D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6A53-733A-4EFE-A3B3-5BA1CA215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296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380-3629-47EE-A211-91229573450D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6A53-733A-4EFE-A3B3-5BA1CA215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652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380-3629-47EE-A211-91229573450D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6A53-733A-4EFE-A3B3-5BA1CA215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896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83380-3629-47EE-A211-91229573450D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56A53-733A-4EFE-A3B3-5BA1CA215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141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AHSS Council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/Review </a:t>
            </a:r>
            <a:r>
              <a:rPr lang="en-US" dirty="0" smtClean="0"/>
              <a:t>Approach for Deliverable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with expanded Technical Team on the details of production </a:t>
            </a:r>
          </a:p>
          <a:p>
            <a:r>
              <a:rPr lang="en-US" dirty="0" smtClean="0"/>
              <a:t>Will have draft schematics and results chains by 9/18 and can provide to Council for review</a:t>
            </a:r>
          </a:p>
          <a:p>
            <a:pPr lvl="1"/>
            <a:r>
              <a:rPr lang="en-US" dirty="0" smtClean="0"/>
              <a:t>Also will provide tabular summary of key relationships / decisions</a:t>
            </a:r>
          </a:p>
          <a:p>
            <a:r>
              <a:rPr lang="en-US" dirty="0" smtClean="0"/>
              <a:t>Executive Committee will make decision on their review at their meeting next week</a:t>
            </a:r>
          </a:p>
          <a:p>
            <a:r>
              <a:rPr lang="en-US" dirty="0" smtClean="0"/>
              <a:t>Remember these documents are preliminary: working to balance getting them “right enough” with focus on the broader recovery strategy effort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addition: South </a:t>
            </a:r>
            <a:r>
              <a:rPr lang="en-US" dirty="0" smtClean="0"/>
              <a:t>Sound 2016 NTA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4334"/>
            <a:ext cx="10515600" cy="42526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will turn in updated NTAs for inclusion in the 2016 Action Agenda </a:t>
            </a:r>
            <a:r>
              <a:rPr lang="en-US" dirty="0" smtClean="0"/>
              <a:t>December 31, 2015.</a:t>
            </a:r>
          </a:p>
          <a:p>
            <a:r>
              <a:rPr lang="en-US" dirty="0" smtClean="0"/>
              <a:t>Significant additional detail will be required for 2016 NTAs</a:t>
            </a:r>
          </a:p>
          <a:p>
            <a:r>
              <a:rPr lang="en-US" dirty="0" smtClean="0"/>
              <a:t>Emphasis will be on local actions that further PSP’s strategic initiatives</a:t>
            </a:r>
          </a:p>
          <a:p>
            <a:pPr lvl="1"/>
            <a:r>
              <a:rPr lang="en-US" dirty="0" smtClean="0"/>
              <a:t>More detail on what PSP is looking to fund will be forthcoming very soon</a:t>
            </a:r>
          </a:p>
          <a:p>
            <a:r>
              <a:rPr lang="en-US" dirty="0" smtClean="0"/>
              <a:t>Assumption is that all current NTAs can / will continue provided:</a:t>
            </a:r>
          </a:p>
          <a:p>
            <a:pPr lvl="1"/>
            <a:r>
              <a:rPr lang="en-US" dirty="0" smtClean="0"/>
              <a:t>A clear owner can be identified</a:t>
            </a:r>
          </a:p>
          <a:p>
            <a:pPr lvl="1"/>
            <a:r>
              <a:rPr lang="en-US" dirty="0" smtClean="0"/>
              <a:t>The additional information required for 2016 can be developed</a:t>
            </a:r>
          </a:p>
          <a:p>
            <a:pPr lvl="1"/>
            <a:r>
              <a:rPr lang="en-US" dirty="0" smtClean="0"/>
              <a:t>Please see table of current NTAs</a:t>
            </a:r>
          </a:p>
          <a:p>
            <a:r>
              <a:rPr lang="en-US" dirty="0" smtClean="0"/>
              <a:t>We do not know how much funding wil</a:t>
            </a:r>
            <a:r>
              <a:rPr lang="en-US" dirty="0" smtClean="0"/>
              <a:t>l be available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Recovery Strategy Deliverable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Due </a:t>
            </a:r>
            <a:r>
              <a:rPr lang="en-US" dirty="0" smtClean="0"/>
              <a:t>to PSP in </a:t>
            </a:r>
            <a:r>
              <a:rPr lang="en-US" dirty="0" smtClean="0"/>
              <a:t>early October</a:t>
            </a:r>
          </a:p>
          <a:p>
            <a:r>
              <a:rPr lang="en-US" dirty="0" smtClean="0"/>
              <a:t>Focused on documenting / describing our work to date</a:t>
            </a:r>
          </a:p>
          <a:p>
            <a:r>
              <a:rPr lang="en-US" dirty="0" smtClean="0"/>
              <a:t>Will be used to place our proposed future work in context:</a:t>
            </a:r>
          </a:p>
          <a:p>
            <a:pPr lvl="1"/>
            <a:r>
              <a:rPr lang="en-US" dirty="0" smtClean="0"/>
              <a:t>The NTAs we propose at the end of December </a:t>
            </a:r>
          </a:p>
          <a:p>
            <a:pPr lvl="1"/>
            <a:r>
              <a:rPr lang="en-US" dirty="0" smtClean="0"/>
              <a:t>Our new recovery strategy</a:t>
            </a:r>
          </a:p>
          <a:p>
            <a:r>
              <a:rPr lang="en-US" dirty="0" smtClean="0"/>
              <a:t>Preliminary – does not limit our future recovery strategy development</a:t>
            </a:r>
            <a:endParaRPr lang="en-US" dirty="0" smtClean="0"/>
          </a:p>
          <a:p>
            <a:r>
              <a:rPr lang="en-US" dirty="0" smtClean="0"/>
              <a:t>Three parts:</a:t>
            </a:r>
          </a:p>
          <a:p>
            <a:pPr lvl="1"/>
            <a:r>
              <a:rPr lang="en-US" dirty="0" smtClean="0"/>
              <a:t>Results chains</a:t>
            </a:r>
          </a:p>
          <a:p>
            <a:pPr lvl="1"/>
            <a:r>
              <a:rPr lang="en-US" dirty="0" smtClean="0"/>
              <a:t>Schematics</a:t>
            </a:r>
          </a:p>
          <a:p>
            <a:pPr lvl="1"/>
            <a:r>
              <a:rPr lang="en-US" dirty="0" smtClean="0"/>
              <a:t>Narratives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in the </a:t>
            </a:r>
            <a:r>
              <a:rPr lang="en-US" dirty="0" err="1" smtClean="0"/>
              <a:t>Maridi</a:t>
            </a:r>
            <a:r>
              <a:rPr lang="en-US" dirty="0" smtClean="0"/>
              <a:t> software to show how our work is contributing to Puget Sound recovery</a:t>
            </a:r>
          </a:p>
          <a:p>
            <a:r>
              <a:rPr lang="en-US" dirty="0" smtClean="0"/>
              <a:t>Based on standard language and prototypes developed by PSP</a:t>
            </a:r>
          </a:p>
          <a:p>
            <a:pPr lvl="1"/>
            <a:r>
              <a:rPr lang="en-US" dirty="0" smtClean="0"/>
              <a:t>Menu of substrategies from the Action Agenda</a:t>
            </a:r>
          </a:p>
          <a:p>
            <a:pPr lvl="1"/>
            <a:r>
              <a:rPr lang="en-US" dirty="0" smtClean="0"/>
              <a:t>Prototype results chains from the Action Agenda</a:t>
            </a:r>
          </a:p>
          <a:p>
            <a:pPr lvl="1"/>
            <a:r>
              <a:rPr lang="en-US" dirty="0" smtClean="0"/>
              <a:t>Standard language and relationships of substrategies to pressures / stressors and to vital signs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 results chain_9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626" y="0"/>
            <a:ext cx="838074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851847" y="136480"/>
          <a:ext cx="10515600" cy="6521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406"/>
                <a:gridCol w="4531057"/>
                <a:gridCol w="1050877"/>
                <a:gridCol w="873457"/>
                <a:gridCol w="3410803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Substrategies</a:t>
                      </a:r>
                      <a:r>
                        <a:rPr lang="en-US" sz="1100" baseline="0" dirty="0" smtClean="0">
                          <a:latin typeface="+mn-lt"/>
                          <a:ea typeface="Calibri"/>
                          <a:cs typeface="Times New Roman"/>
                        </a:rPr>
                        <a:t> Implied by Current AHSS Actions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A2.2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Implement and maintain priority freshwater and terrestrial restoration projects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Habitat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SS12-16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Salmon recovery workplan projects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A5.3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Protect and maintain intact and functional floodplains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Habitat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SS12-16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Salmon recovery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workplan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projects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A5.4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Implement and maintain priority floodplain restoration projects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Habitat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SS12-16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Salmon recovery workplan projects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B2.1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Permanently protect priority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nearshore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physical and ecological processes and habitat, including shorelines, migratory corridors, and vegetation particularly in sensitive areas such as eelgrass beds and bluff backed beaches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Habitat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SS 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McNeil Island long-term conservation and low-impact public access.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B2.2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Implement prioritized nearshore and estuary restoration projects and accelerate projects on public lands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Habitat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SS 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Johns Creek (Bayshore) Estuary restoration.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Habitat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SS 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Deschutes River Estuary restoration.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Habitat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SS 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Sequalitchew Creek restoration.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Habitat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SS 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Chambers Bay estuarine and riparian enhancement project.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C2.1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Manage urban runoff at the basin and watershed scale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Stormwater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SS 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NPDES municipal stormwater permit implementation funding strategy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Stormwater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SS 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South Puget Sound nutrient reduction strategy.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C2.5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Provide focused stormwater-related education, training, and assistance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Stormwater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SS 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Habitat and shellfish recovery through education and outreach.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Stormwater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SS 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Small community stormwater reduction program.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Stormwater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SS 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Prevention of pollution and/or recovery of shellfish beds through education, outreach, and advocacy.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C5.3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 Improve and expand funding for small OSS systems and local OSS programs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Shellfish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SS1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Mason County OSS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Shellfish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SS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Thurston County OSS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Shellfish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SS 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Pierce County OSS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Simplified communication of our past approaches</a:t>
            </a:r>
          </a:p>
          <a:p>
            <a:r>
              <a:rPr lang="en-US" dirty="0" smtClean="0"/>
              <a:t>Use standard PSP recovery language and relationships</a:t>
            </a:r>
          </a:p>
          <a:p>
            <a:r>
              <a:rPr lang="en-US" dirty="0" smtClean="0"/>
              <a:t>Developed to focus on how we’re working towards South Sound vital signs </a:t>
            </a:r>
          </a:p>
          <a:p>
            <a:pPr lvl="1"/>
            <a:r>
              <a:rPr lang="en-US" dirty="0" smtClean="0"/>
              <a:t>Current approaches based on current SS actions in the Action Agenda</a:t>
            </a:r>
          </a:p>
          <a:p>
            <a:pPr lvl="1"/>
            <a:r>
              <a:rPr lang="en-US" dirty="0" smtClean="0"/>
              <a:t>A few potential future approaches to round things out</a:t>
            </a:r>
          </a:p>
          <a:p>
            <a:r>
              <a:rPr lang="en-US" dirty="0" smtClean="0"/>
              <a:t>Secondarily shows how South Sound vital signs contribute to PSP vital signs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talsigns_bas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7474" y="3120758"/>
            <a:ext cx="705083" cy="7169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086239" y="2207142"/>
            <a:ext cx="1339320" cy="1114654"/>
          </a:xfrm>
          <a:prstGeom prst="roundRect">
            <a:avLst/>
          </a:prstGeom>
          <a:solidFill>
            <a:srgbClr val="CC66FF"/>
          </a:solidFill>
          <a:ln w="2159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Pressure (Source of problem) affected</a:t>
            </a:r>
            <a:endParaRPr lang="en-US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1958938" y="2159847"/>
            <a:ext cx="1587714" cy="1450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Approach: what we are doing; what problem we are trying to solve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0212303" y="2230411"/>
            <a:ext cx="1763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PSP Recovery Target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109144" y="2172946"/>
            <a:ext cx="1820263" cy="1642277"/>
          </a:xfrm>
          <a:prstGeom prst="round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10149241" y="2495363"/>
            <a:ext cx="1645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Which PSP recovery targets our work contributes to</a:t>
            </a:r>
          </a:p>
        </p:txBody>
      </p:sp>
      <p:sp>
        <p:nvSpPr>
          <p:cNvPr id="10" name="Hexagon 9"/>
          <p:cNvSpPr/>
          <p:nvPr/>
        </p:nvSpPr>
        <p:spPr>
          <a:xfrm>
            <a:off x="0" y="1371561"/>
            <a:ext cx="2017400" cy="1292774"/>
          </a:xfrm>
          <a:prstGeom prst="hexagon">
            <a:avLst/>
          </a:prstGeom>
          <a:solidFill>
            <a:srgbClr val="FFFF00"/>
          </a:solidFill>
          <a:ln>
            <a:solidFill>
              <a:srgbClr val="314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314D8E"/>
                </a:solidFill>
              </a:rPr>
              <a:t>Sub-strategy: from the PSP strategic initiatives with current actions</a:t>
            </a:r>
          </a:p>
        </p:txBody>
      </p:sp>
      <p:sp>
        <p:nvSpPr>
          <p:cNvPr id="11" name="Oval 10"/>
          <p:cNvSpPr/>
          <p:nvPr/>
        </p:nvSpPr>
        <p:spPr>
          <a:xfrm>
            <a:off x="3142535" y="3358024"/>
            <a:ext cx="1319099" cy="740980"/>
          </a:xfrm>
          <a:prstGeom prst="ellipse">
            <a:avLst/>
          </a:prstGeom>
          <a:solidFill>
            <a:srgbClr val="FFFF00"/>
          </a:solidFill>
          <a:ln>
            <a:solidFill>
              <a:srgbClr val="314D8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314D8E"/>
                </a:solidFill>
              </a:rPr>
              <a:t>NTA: Our Actions</a:t>
            </a:r>
            <a:endParaRPr lang="en-US" sz="1400" dirty="0">
              <a:solidFill>
                <a:srgbClr val="314D8E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107592" y="12101039"/>
            <a:ext cx="2593944" cy="2592"/>
          </a:xfrm>
          <a:prstGeom prst="straightConnector1">
            <a:avLst/>
          </a:prstGeom>
          <a:ln w="127000" cmpd="sng">
            <a:solidFill>
              <a:schemeClr val="accent2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7698233" y="2175610"/>
            <a:ext cx="2013323" cy="1166648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AHSS Vital Sign: the part of the ecosystem that is improved by this work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002215" y="4209366"/>
            <a:ext cx="1639614" cy="1198179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Likely new approaches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309651" y="2159846"/>
            <a:ext cx="1586722" cy="12255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we think will happen as a result of our actions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63007" y="2707470"/>
            <a:ext cx="946689" cy="20941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571829" y="2726034"/>
            <a:ext cx="834548" cy="2377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22" idx="1"/>
          </p:cNvCxnSpPr>
          <p:nvPr/>
        </p:nvCxnSpPr>
        <p:spPr>
          <a:xfrm>
            <a:off x="7143123" y="2753321"/>
            <a:ext cx="555110" cy="5613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Left Brace 62"/>
          <p:cNvSpPr/>
          <p:nvPr/>
        </p:nvSpPr>
        <p:spPr>
          <a:xfrm flipH="1">
            <a:off x="9791350" y="1270000"/>
            <a:ext cx="267050" cy="388528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Hexagon 22"/>
          <p:cNvSpPr/>
          <p:nvPr/>
        </p:nvSpPr>
        <p:spPr>
          <a:xfrm>
            <a:off x="0" y="3200357"/>
            <a:ext cx="2017400" cy="1497724"/>
          </a:xfrm>
          <a:prstGeom prst="hexagon">
            <a:avLst/>
          </a:prstGeom>
          <a:solidFill>
            <a:srgbClr val="FFFF66"/>
          </a:solidFill>
          <a:ln>
            <a:solidFill>
              <a:srgbClr val="314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314D8E"/>
                </a:solidFill>
              </a:rPr>
              <a:t>Sub-strategy: from PSP strategic initiatives; no current actions, but a potential priority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39737" y="955343"/>
            <a:ext cx="358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How to Read a Schematic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99322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talsigns_bas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7784" y="3113270"/>
            <a:ext cx="759591" cy="77232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55840" y="2477588"/>
            <a:ext cx="1205080" cy="936172"/>
          </a:xfrm>
          <a:prstGeom prst="roundRect">
            <a:avLst/>
          </a:prstGeom>
          <a:solidFill>
            <a:srgbClr val="CC66FF"/>
          </a:solidFill>
          <a:ln w="2159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Less pollution from OSS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242791" y="2608261"/>
            <a:ext cx="1820263" cy="1313038"/>
          </a:xfrm>
          <a:prstGeom prst="round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10273338" y="2643316"/>
            <a:ext cx="177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Increase in harvestable shellfish acres</a:t>
            </a:r>
          </a:p>
          <a:p>
            <a:r>
              <a:rPr lang="en-US" sz="1200" dirty="0" smtClean="0"/>
              <a:t> </a:t>
            </a:r>
          </a:p>
        </p:txBody>
      </p:sp>
      <p:sp>
        <p:nvSpPr>
          <p:cNvPr id="10" name="Hexagon 9"/>
          <p:cNvSpPr/>
          <p:nvPr/>
        </p:nvSpPr>
        <p:spPr>
          <a:xfrm>
            <a:off x="0" y="428897"/>
            <a:ext cx="1618488" cy="1060704"/>
          </a:xfrm>
          <a:prstGeom prst="hexagon">
            <a:avLst/>
          </a:prstGeom>
          <a:solidFill>
            <a:srgbClr val="FFFF66"/>
          </a:solidFill>
          <a:ln>
            <a:solidFill>
              <a:srgbClr val="314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B3.1 Protect intact marine ecosystems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71438" y="2499360"/>
            <a:ext cx="1620597" cy="953589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Improved Marine Water Quality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107592" y="12101039"/>
            <a:ext cx="2593944" cy="2592"/>
          </a:xfrm>
          <a:prstGeom prst="straightConnector1">
            <a:avLst/>
          </a:prstGeom>
          <a:ln w="127000" cmpd="sng">
            <a:solidFill>
              <a:schemeClr val="accent2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071360" y="3032760"/>
            <a:ext cx="701040" cy="2575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487167" y="975360"/>
            <a:ext cx="1508581" cy="883920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Increase amount of shoreline in protected status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9172" y="75399"/>
            <a:ext cx="4998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DRAFT – EXAMPLE -- AHSS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Approaches to Shellfish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106446" y="0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9/7/2015</a:t>
            </a:r>
          </a:p>
        </p:txBody>
      </p:sp>
      <p:sp>
        <p:nvSpPr>
          <p:cNvPr id="52" name="Hexagon 51"/>
          <p:cNvSpPr/>
          <p:nvPr/>
        </p:nvSpPr>
        <p:spPr>
          <a:xfrm>
            <a:off x="-31532" y="5277018"/>
            <a:ext cx="1618488" cy="1060704"/>
          </a:xfrm>
          <a:prstGeom prst="hexagon">
            <a:avLst/>
          </a:prstGeom>
          <a:solidFill>
            <a:srgbClr val="FFFF66"/>
          </a:solidFill>
          <a:ln>
            <a:solidFill>
              <a:srgbClr val="314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D5.3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informed stewardship actions</a:t>
            </a:r>
          </a:p>
        </p:txBody>
      </p:sp>
      <p:sp>
        <p:nvSpPr>
          <p:cNvPr id="53" name="Hexagon 52"/>
          <p:cNvSpPr/>
          <p:nvPr/>
        </p:nvSpPr>
        <p:spPr>
          <a:xfrm>
            <a:off x="-23948" y="1538083"/>
            <a:ext cx="1618488" cy="1060704"/>
          </a:xfrm>
          <a:prstGeom prst="hexagon">
            <a:avLst/>
          </a:prstGeom>
          <a:solidFill>
            <a:srgbClr val="FFFF00"/>
          </a:solidFill>
          <a:ln>
            <a:solidFill>
              <a:srgbClr val="314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314D8E"/>
                </a:solidFill>
              </a:rPr>
              <a:t>C5.3</a:t>
            </a:r>
          </a:p>
          <a:p>
            <a:pPr algn="ctr"/>
            <a:r>
              <a:rPr lang="en-US" sz="1400" dirty="0" smtClean="0">
                <a:solidFill>
                  <a:srgbClr val="314D8E"/>
                </a:solidFill>
              </a:rPr>
              <a:t>OSS Funding</a:t>
            </a:r>
            <a:endParaRPr lang="en-US" sz="1400" dirty="0">
              <a:solidFill>
                <a:srgbClr val="314D8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306684" y="2854580"/>
            <a:ext cx="918768" cy="444439"/>
          </a:xfrm>
          <a:prstGeom prst="ellipse">
            <a:avLst/>
          </a:prstGeom>
          <a:solidFill>
            <a:srgbClr val="FFFF00"/>
          </a:solidFill>
          <a:ln>
            <a:solidFill>
              <a:srgbClr val="314D8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314D8E"/>
                </a:solidFill>
              </a:rPr>
              <a:t>SS2</a:t>
            </a:r>
            <a:endParaRPr lang="en-US" sz="1400" dirty="0">
              <a:solidFill>
                <a:srgbClr val="314D8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54669" y="2120537"/>
            <a:ext cx="1586722" cy="83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Provide resources to support OSS repair and replacement</a:t>
            </a:r>
            <a:endParaRPr lang="en-US" sz="1400" dirty="0"/>
          </a:p>
        </p:txBody>
      </p:sp>
      <p:sp>
        <p:nvSpPr>
          <p:cNvPr id="73" name="Rounded Rectangle 72"/>
          <p:cNvSpPr/>
          <p:nvPr/>
        </p:nvSpPr>
        <p:spPr>
          <a:xfrm>
            <a:off x="4167776" y="1984002"/>
            <a:ext cx="1586722" cy="8811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 in number and pace of repairs &amp; replacements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2910840" y="2438400"/>
            <a:ext cx="1371600" cy="1524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1337611" y="5912834"/>
            <a:ext cx="1600021" cy="899160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Encourage community  shellfish use and harvest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9" name="Picture 88" descr="vitalsigns_bas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06" y="6005230"/>
            <a:ext cx="759591" cy="772323"/>
          </a:xfrm>
          <a:prstGeom prst="rect">
            <a:avLst/>
          </a:prstGeom>
        </p:spPr>
      </p:pic>
      <p:sp>
        <p:nvSpPr>
          <p:cNvPr id="90" name="Rounded Rectangle 89"/>
          <p:cNvSpPr/>
          <p:nvPr/>
        </p:nvSpPr>
        <p:spPr>
          <a:xfrm>
            <a:off x="10225973" y="5439261"/>
            <a:ext cx="1820263" cy="1313038"/>
          </a:xfrm>
          <a:prstGeom prst="round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1" name="TextBox 90"/>
          <p:cNvSpPr txBox="1"/>
          <p:nvPr/>
        </p:nvSpPr>
        <p:spPr>
          <a:xfrm>
            <a:off x="10271760" y="5535276"/>
            <a:ext cx="1778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Swimming beaches 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926840" y="3870960"/>
            <a:ext cx="1807842" cy="1341120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Increase in healthy and productive shellfish populations and harvest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8564880" y="3276600"/>
            <a:ext cx="533400" cy="82296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0338967" y="3121215"/>
            <a:ext cx="1645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Target: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0291669" y="5799815"/>
            <a:ext cx="1645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Target: </a:t>
            </a:r>
          </a:p>
        </p:txBody>
      </p:sp>
      <p:sp>
        <p:nvSpPr>
          <p:cNvPr id="109" name="Hexagon 108"/>
          <p:cNvSpPr/>
          <p:nvPr/>
        </p:nvSpPr>
        <p:spPr>
          <a:xfrm>
            <a:off x="-23948" y="2665843"/>
            <a:ext cx="1618488" cy="1060704"/>
          </a:xfrm>
          <a:prstGeom prst="hexagon">
            <a:avLst/>
          </a:prstGeom>
          <a:solidFill>
            <a:srgbClr val="FFFF00"/>
          </a:solidFill>
          <a:ln>
            <a:solidFill>
              <a:srgbClr val="314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314D8E"/>
                </a:solidFill>
              </a:rPr>
              <a:t>C2.5 Focused stormwater-related education, etc.</a:t>
            </a:r>
            <a:endParaRPr lang="en-US" sz="1400" dirty="0">
              <a:solidFill>
                <a:srgbClr val="314D8E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1439428" y="3279756"/>
            <a:ext cx="1669532" cy="895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Shellfish focused stormwater  &amp; pollution education</a:t>
            </a:r>
            <a:endParaRPr lang="en-US" sz="1400" dirty="0"/>
          </a:p>
        </p:txBody>
      </p:sp>
      <p:cxnSp>
        <p:nvCxnSpPr>
          <p:cNvPr id="114" name="Straight Arrow Connector 113"/>
          <p:cNvCxnSpPr>
            <a:endCxn id="127" idx="1"/>
          </p:cNvCxnSpPr>
          <p:nvPr/>
        </p:nvCxnSpPr>
        <p:spPr>
          <a:xfrm flipV="1">
            <a:off x="3063240" y="3460881"/>
            <a:ext cx="1089296" cy="29079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le 123"/>
          <p:cNvSpPr/>
          <p:nvPr/>
        </p:nvSpPr>
        <p:spPr>
          <a:xfrm>
            <a:off x="4152536" y="4008120"/>
            <a:ext cx="1623424" cy="8839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Better OSS maintenance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4183016" y="4986282"/>
            <a:ext cx="1586722" cy="8811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Better onsite stormwater management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4152536" y="3020322"/>
            <a:ext cx="1586722" cy="8811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 reporting of OSS problems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486400" y="2743200"/>
            <a:ext cx="684680" cy="34834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2651760" y="3657600"/>
            <a:ext cx="1737360" cy="103632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2590800" y="3703320"/>
            <a:ext cx="1752600" cy="176784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2337164" y="4107416"/>
            <a:ext cx="918768" cy="444439"/>
          </a:xfrm>
          <a:prstGeom prst="ellipse">
            <a:avLst/>
          </a:prstGeom>
          <a:solidFill>
            <a:srgbClr val="FFFF00"/>
          </a:solidFill>
          <a:ln>
            <a:solidFill>
              <a:srgbClr val="314D8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314D8E"/>
                </a:solidFill>
              </a:rPr>
              <a:t>SS5</a:t>
            </a:r>
            <a:endParaRPr lang="en-US" sz="1400" dirty="0">
              <a:solidFill>
                <a:srgbClr val="314D8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618015" y="3767436"/>
            <a:ext cx="918768" cy="425191"/>
          </a:xfrm>
          <a:prstGeom prst="ellipse">
            <a:avLst/>
          </a:prstGeom>
          <a:solidFill>
            <a:srgbClr val="FFFF00"/>
          </a:solidFill>
          <a:ln>
            <a:solidFill>
              <a:srgbClr val="314D8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314D8E"/>
                </a:solidFill>
              </a:rPr>
              <a:t>SS17</a:t>
            </a:r>
            <a:endParaRPr lang="en-US" sz="1400" dirty="0">
              <a:solidFill>
                <a:srgbClr val="314D8E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2922815" y="4117956"/>
            <a:ext cx="918768" cy="425191"/>
          </a:xfrm>
          <a:prstGeom prst="ellipse">
            <a:avLst/>
          </a:prstGeom>
          <a:solidFill>
            <a:srgbClr val="FFFF00"/>
          </a:solidFill>
          <a:ln>
            <a:solidFill>
              <a:srgbClr val="314D8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314D8E"/>
                </a:solidFill>
              </a:rPr>
              <a:t>SS7</a:t>
            </a:r>
            <a:endParaRPr lang="en-US" sz="1400" dirty="0">
              <a:solidFill>
                <a:srgbClr val="314D8E"/>
              </a:solidFill>
            </a:endParaRPr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4945897" y="2804159"/>
            <a:ext cx="7103" cy="487681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5654040" y="3230880"/>
            <a:ext cx="579120" cy="45720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4945897" y="3688079"/>
            <a:ext cx="7103" cy="487681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Hexagon 168"/>
          <p:cNvSpPr/>
          <p:nvPr/>
        </p:nvSpPr>
        <p:spPr>
          <a:xfrm>
            <a:off x="-15240" y="4031776"/>
            <a:ext cx="1618488" cy="1067236"/>
          </a:xfrm>
          <a:prstGeom prst="hexagon">
            <a:avLst/>
          </a:prstGeom>
          <a:solidFill>
            <a:srgbClr val="FFFF66"/>
          </a:solidFill>
          <a:ln>
            <a:solidFill>
              <a:srgbClr val="314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C7.2 Restore and enhance native shellfish</a:t>
            </a:r>
          </a:p>
        </p:txBody>
      </p:sp>
      <p:sp>
        <p:nvSpPr>
          <p:cNvPr id="57" name="Oval 56"/>
          <p:cNvSpPr/>
          <p:nvPr/>
        </p:nvSpPr>
        <p:spPr>
          <a:xfrm>
            <a:off x="2944586" y="2954729"/>
            <a:ext cx="918768" cy="444439"/>
          </a:xfrm>
          <a:prstGeom prst="ellipse">
            <a:avLst/>
          </a:prstGeom>
          <a:solidFill>
            <a:srgbClr val="FFFF00"/>
          </a:solidFill>
          <a:ln>
            <a:solidFill>
              <a:srgbClr val="314D8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314D8E"/>
                </a:solidFill>
              </a:rPr>
              <a:t>SS3</a:t>
            </a:r>
            <a:endParaRPr lang="en-US" sz="1400" dirty="0">
              <a:solidFill>
                <a:srgbClr val="314D8E"/>
              </a:solidFill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flipV="1">
            <a:off x="2743200" y="2651760"/>
            <a:ext cx="1371600" cy="60960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739935" y="2632512"/>
            <a:ext cx="918768" cy="444439"/>
          </a:xfrm>
          <a:prstGeom prst="ellipse">
            <a:avLst/>
          </a:prstGeom>
          <a:solidFill>
            <a:srgbClr val="FFFF00"/>
          </a:solidFill>
          <a:ln>
            <a:solidFill>
              <a:srgbClr val="314D8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314D8E"/>
                </a:solidFill>
              </a:rPr>
              <a:t>SS1</a:t>
            </a:r>
            <a:endParaRPr lang="en-US" sz="1400" dirty="0">
              <a:solidFill>
                <a:srgbClr val="314D8E"/>
              </a:solidFill>
            </a:endParaRPr>
          </a:p>
        </p:txBody>
      </p:sp>
      <p:pic>
        <p:nvPicPr>
          <p:cNvPr id="54" name="Picture 53" descr="vitalsigns_bas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544" y="1665470"/>
            <a:ext cx="759591" cy="772323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10227551" y="1160461"/>
            <a:ext cx="1820263" cy="1313038"/>
          </a:xfrm>
          <a:prstGeom prst="round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6" name="TextBox 55"/>
          <p:cNvSpPr txBox="1"/>
          <p:nvPr/>
        </p:nvSpPr>
        <p:spPr>
          <a:xfrm>
            <a:off x="10258098" y="1195516"/>
            <a:ext cx="1778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Marine water quality </a:t>
            </a:r>
          </a:p>
        </p:txBody>
      </p:sp>
      <p:sp>
        <p:nvSpPr>
          <p:cNvPr id="59" name="Left Brace 58"/>
          <p:cNvSpPr/>
          <p:nvPr/>
        </p:nvSpPr>
        <p:spPr>
          <a:xfrm flipH="1">
            <a:off x="9569668" y="646386"/>
            <a:ext cx="504498" cy="6006662"/>
          </a:xfrm>
          <a:prstGeom prst="leftBrace">
            <a:avLst>
              <a:gd name="adj1" fmla="val 8333"/>
              <a:gd name="adj2" fmla="val 4970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63" name="Picture 62" descr="vitalsigns_bas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6719" y="4612607"/>
            <a:ext cx="759591" cy="772323"/>
          </a:xfrm>
          <a:prstGeom prst="rect">
            <a:avLst/>
          </a:prstGeom>
        </p:spPr>
      </p:pic>
      <p:sp>
        <p:nvSpPr>
          <p:cNvPr id="64" name="Rounded Rectangle 63"/>
          <p:cNvSpPr/>
          <p:nvPr/>
        </p:nvSpPr>
        <p:spPr>
          <a:xfrm>
            <a:off x="10236486" y="4046638"/>
            <a:ext cx="1820263" cy="1313038"/>
          </a:xfrm>
          <a:prstGeom prst="round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5" name="TextBox 64"/>
          <p:cNvSpPr txBox="1"/>
          <p:nvPr/>
        </p:nvSpPr>
        <p:spPr>
          <a:xfrm>
            <a:off x="10282273" y="4142653"/>
            <a:ext cx="1778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OSS</a:t>
            </a:r>
            <a:r>
              <a:rPr lang="en-US" sz="1200" dirty="0" smtClean="0"/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302182" y="4407192"/>
            <a:ext cx="1645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Target: 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379662" y="4619295"/>
            <a:ext cx="1600021" cy="910430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Restore Olympia oysters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6024461" y="5010579"/>
            <a:ext cx="1205080" cy="936172"/>
          </a:xfrm>
          <a:prstGeom prst="roundRect">
            <a:avLst/>
          </a:prstGeom>
          <a:solidFill>
            <a:srgbClr val="CC66FF"/>
          </a:solidFill>
          <a:ln w="2159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Less pollution from runoff</a:t>
            </a:r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5593080" y="5425440"/>
            <a:ext cx="562760" cy="4354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V="1">
            <a:off x="6918960" y="3352800"/>
            <a:ext cx="1082040" cy="175260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0254884" y="1460581"/>
            <a:ext cx="1645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Target: </a:t>
            </a:r>
          </a:p>
        </p:txBody>
      </p:sp>
    </p:spTree>
    <p:extLst>
      <p:ext uri="{BB962C8B-B14F-4D97-AF65-F5344CB8AC3E}">
        <p14:creationId xmlns="" xmlns:p14="http://schemas.microsoft.com/office/powerpoint/2010/main" val="399322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Approximately 12 pages, plus tables and charts</a:t>
            </a:r>
          </a:p>
          <a:p>
            <a:r>
              <a:rPr lang="en-US" dirty="0" smtClean="0"/>
              <a:t>Describes the South Sound area</a:t>
            </a:r>
          </a:p>
          <a:p>
            <a:r>
              <a:rPr lang="en-US" dirty="0" smtClean="0"/>
              <a:t>Work we are currently doing, by strategic initiative </a:t>
            </a:r>
          </a:p>
          <a:p>
            <a:pPr lvl="1"/>
            <a:r>
              <a:rPr lang="en-US" dirty="0" smtClean="0"/>
              <a:t>Substrategies</a:t>
            </a:r>
          </a:p>
          <a:p>
            <a:pPr lvl="1"/>
            <a:r>
              <a:rPr lang="en-US" dirty="0" smtClean="0"/>
              <a:t>Pressures</a:t>
            </a:r>
          </a:p>
          <a:p>
            <a:pPr lvl="1"/>
            <a:r>
              <a:rPr lang="en-US" dirty="0" smtClean="0"/>
              <a:t>Vital signs</a:t>
            </a:r>
          </a:p>
          <a:p>
            <a:r>
              <a:rPr lang="en-US" dirty="0" smtClean="0"/>
              <a:t>Multiple tables and charts (pressures, stressors, vital signs, etc.)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66FF"/>
        </a:solidFill>
        <a:ln w="215900" cmpd="sng">
          <a:noFill/>
        </a:ln>
      </a:spPr>
      <a:bodyPr rtlCol="0" anchor="ctr"/>
      <a:lstStyle>
        <a:defPPr fontAlgn="base">
          <a:spcBef>
            <a:spcPct val="0"/>
          </a:spcBef>
          <a:spcAft>
            <a:spcPct val="0"/>
          </a:spcAft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994</Words>
  <Application>Microsoft Office PowerPoint</Application>
  <PresentationFormat>Custom</PresentationFormat>
  <Paragraphs>175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AHSS Council</vt:lpstr>
      <vt:lpstr>Initial Recovery Strategy Deliverable</vt:lpstr>
      <vt:lpstr>Results Chains</vt:lpstr>
      <vt:lpstr>Slide 4</vt:lpstr>
      <vt:lpstr>Slide 5</vt:lpstr>
      <vt:lpstr>Schematics</vt:lpstr>
      <vt:lpstr>Slide 7</vt:lpstr>
      <vt:lpstr>Slide 8</vt:lpstr>
      <vt:lpstr>Narrative</vt:lpstr>
      <vt:lpstr>Development /Review Approach for Deliverable</vt:lpstr>
      <vt:lpstr>In addition: South Sound 2016 NTA Call</vt:lpstr>
      <vt:lpstr>Slide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Stiles, Kari (PSP)</dc:creator>
  <cp:lastModifiedBy>Elizabeth McManus</cp:lastModifiedBy>
  <cp:revision>105</cp:revision>
  <dcterms:created xsi:type="dcterms:W3CDTF">2015-08-23T21:28:46Z</dcterms:created>
  <dcterms:modified xsi:type="dcterms:W3CDTF">2015-09-11T20:19:04Z</dcterms:modified>
</cp:coreProperties>
</file>