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0" r:id="rId2"/>
    <p:sldId id="281" r:id="rId3"/>
    <p:sldId id="282" r:id="rId4"/>
    <p:sldId id="283" r:id="rId5"/>
    <p:sldId id="284"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6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26A4D-8F4C-A64E-8E41-1959F0D0EE2D}" type="datetimeFigureOut">
              <a:rPr lang="en-US" smtClean="0"/>
              <a:t>5/19/15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3ACF4-173A-194C-849A-F84785C6CB3D}" type="slidenum">
              <a:rPr lang="en-US" smtClean="0"/>
              <a:t>‹#›</a:t>
            </a:fld>
            <a:endParaRPr lang="en-US"/>
          </a:p>
        </p:txBody>
      </p:sp>
    </p:spTree>
    <p:extLst>
      <p:ext uri="{BB962C8B-B14F-4D97-AF65-F5344CB8AC3E}">
        <p14:creationId xmlns:p14="http://schemas.microsoft.com/office/powerpoint/2010/main" val="2899815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Hood Canal Coordinating Council is a forum for local and tribal governments from across the canal to work in partnership with state, federal, and tribal agencies, community groups, and residents to protect and improve Hood Canal’s natural environment for the benefit of all. Out Integrated Watershed Plan is designed to help keep Hood Canal a unique and special place for generations to come.</a:t>
            </a:r>
          </a:p>
          <a:p>
            <a:endParaRPr lang="en-US" dirty="0"/>
          </a:p>
        </p:txBody>
      </p:sp>
      <p:sp>
        <p:nvSpPr>
          <p:cNvPr id="4" name="Slide Number Placeholder 3"/>
          <p:cNvSpPr>
            <a:spLocks noGrp="1"/>
          </p:cNvSpPr>
          <p:nvPr>
            <p:ph type="sldNum" sz="quarter" idx="10"/>
          </p:nvPr>
        </p:nvSpPr>
        <p:spPr/>
        <p:txBody>
          <a:bodyPr/>
          <a:lstStyle/>
          <a:p>
            <a:fld id="{5CFB02A7-D932-1A47-ADE2-E1911E257E72}" type="slidenum">
              <a:rPr lang="en-US" smtClean="0"/>
              <a:t>6</a:t>
            </a:fld>
            <a:endParaRPr lang="en-US"/>
          </a:p>
        </p:txBody>
      </p:sp>
    </p:spTree>
    <p:extLst>
      <p:ext uri="{BB962C8B-B14F-4D97-AF65-F5344CB8AC3E}">
        <p14:creationId xmlns:p14="http://schemas.microsoft.com/office/powerpoint/2010/main" val="1331862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F7D28-6DD7-1D40-91CB-7A95E037F935}"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82C8C-5422-944A-B88F-5CC2154639FC}" type="slidenum">
              <a:rPr lang="en-US" smtClean="0"/>
              <a:t>‹#›</a:t>
            </a:fld>
            <a:endParaRPr lang="en-US"/>
          </a:p>
        </p:txBody>
      </p:sp>
    </p:spTree>
    <p:extLst>
      <p:ext uri="{BB962C8B-B14F-4D97-AF65-F5344CB8AC3E}">
        <p14:creationId xmlns:p14="http://schemas.microsoft.com/office/powerpoint/2010/main" val="277425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F7D28-6DD7-1D40-91CB-7A95E037F935}"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82C8C-5422-944A-B88F-5CC2154639FC}" type="slidenum">
              <a:rPr lang="en-US" smtClean="0"/>
              <a:t>‹#›</a:t>
            </a:fld>
            <a:endParaRPr lang="en-US"/>
          </a:p>
        </p:txBody>
      </p:sp>
    </p:spTree>
    <p:extLst>
      <p:ext uri="{BB962C8B-B14F-4D97-AF65-F5344CB8AC3E}">
        <p14:creationId xmlns:p14="http://schemas.microsoft.com/office/powerpoint/2010/main" val="95102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F7D28-6DD7-1D40-91CB-7A95E037F935}"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82C8C-5422-944A-B88F-5CC2154639FC}" type="slidenum">
              <a:rPr lang="en-US" smtClean="0"/>
              <a:t>‹#›</a:t>
            </a:fld>
            <a:endParaRPr lang="en-US"/>
          </a:p>
        </p:txBody>
      </p:sp>
    </p:spTree>
    <p:extLst>
      <p:ext uri="{BB962C8B-B14F-4D97-AF65-F5344CB8AC3E}">
        <p14:creationId xmlns:p14="http://schemas.microsoft.com/office/powerpoint/2010/main" val="138996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F7D28-6DD7-1D40-91CB-7A95E037F935}"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82C8C-5422-944A-B88F-5CC2154639FC}" type="slidenum">
              <a:rPr lang="en-US" smtClean="0"/>
              <a:t>‹#›</a:t>
            </a:fld>
            <a:endParaRPr lang="en-US"/>
          </a:p>
        </p:txBody>
      </p:sp>
    </p:spTree>
    <p:extLst>
      <p:ext uri="{BB962C8B-B14F-4D97-AF65-F5344CB8AC3E}">
        <p14:creationId xmlns:p14="http://schemas.microsoft.com/office/powerpoint/2010/main" val="330422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F7D28-6DD7-1D40-91CB-7A95E037F935}"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82C8C-5422-944A-B88F-5CC2154639FC}" type="slidenum">
              <a:rPr lang="en-US" smtClean="0"/>
              <a:t>‹#›</a:t>
            </a:fld>
            <a:endParaRPr lang="en-US"/>
          </a:p>
        </p:txBody>
      </p:sp>
    </p:spTree>
    <p:extLst>
      <p:ext uri="{BB962C8B-B14F-4D97-AF65-F5344CB8AC3E}">
        <p14:creationId xmlns:p14="http://schemas.microsoft.com/office/powerpoint/2010/main" val="82950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F7D28-6DD7-1D40-91CB-7A95E037F935}" type="datetimeFigureOut">
              <a:rPr lang="en-US" smtClean="0"/>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82C8C-5422-944A-B88F-5CC2154639FC}" type="slidenum">
              <a:rPr lang="en-US" smtClean="0"/>
              <a:t>‹#›</a:t>
            </a:fld>
            <a:endParaRPr lang="en-US"/>
          </a:p>
        </p:txBody>
      </p:sp>
    </p:spTree>
    <p:extLst>
      <p:ext uri="{BB962C8B-B14F-4D97-AF65-F5344CB8AC3E}">
        <p14:creationId xmlns:p14="http://schemas.microsoft.com/office/powerpoint/2010/main" val="163799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F7D28-6DD7-1D40-91CB-7A95E037F935}" type="datetimeFigureOut">
              <a:rPr lang="en-US" smtClean="0"/>
              <a:t>5/19/15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82C8C-5422-944A-B88F-5CC2154639FC}" type="slidenum">
              <a:rPr lang="en-US" smtClean="0"/>
              <a:t>‹#›</a:t>
            </a:fld>
            <a:endParaRPr lang="en-US"/>
          </a:p>
        </p:txBody>
      </p:sp>
    </p:spTree>
    <p:extLst>
      <p:ext uri="{BB962C8B-B14F-4D97-AF65-F5344CB8AC3E}">
        <p14:creationId xmlns:p14="http://schemas.microsoft.com/office/powerpoint/2010/main" val="361621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F7D28-6DD7-1D40-91CB-7A95E037F935}" type="datetimeFigureOut">
              <a:rPr lang="en-US" smtClean="0"/>
              <a:t>5/19/15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82C8C-5422-944A-B88F-5CC2154639FC}" type="slidenum">
              <a:rPr lang="en-US" smtClean="0"/>
              <a:t>‹#›</a:t>
            </a:fld>
            <a:endParaRPr lang="en-US"/>
          </a:p>
        </p:txBody>
      </p:sp>
    </p:spTree>
    <p:extLst>
      <p:ext uri="{BB962C8B-B14F-4D97-AF65-F5344CB8AC3E}">
        <p14:creationId xmlns:p14="http://schemas.microsoft.com/office/powerpoint/2010/main" val="145708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F7D28-6DD7-1D40-91CB-7A95E037F935}" type="datetimeFigureOut">
              <a:rPr lang="en-US" smtClean="0"/>
              <a:t>5/19/15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82C8C-5422-944A-B88F-5CC2154639FC}" type="slidenum">
              <a:rPr lang="en-US" smtClean="0"/>
              <a:t>‹#›</a:t>
            </a:fld>
            <a:endParaRPr lang="en-US"/>
          </a:p>
        </p:txBody>
      </p:sp>
    </p:spTree>
    <p:extLst>
      <p:ext uri="{BB962C8B-B14F-4D97-AF65-F5344CB8AC3E}">
        <p14:creationId xmlns:p14="http://schemas.microsoft.com/office/powerpoint/2010/main" val="33859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F7D28-6DD7-1D40-91CB-7A95E037F935}" type="datetimeFigureOut">
              <a:rPr lang="en-US" smtClean="0"/>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82C8C-5422-944A-B88F-5CC2154639FC}" type="slidenum">
              <a:rPr lang="en-US" smtClean="0"/>
              <a:t>‹#›</a:t>
            </a:fld>
            <a:endParaRPr lang="en-US"/>
          </a:p>
        </p:txBody>
      </p:sp>
    </p:spTree>
    <p:extLst>
      <p:ext uri="{BB962C8B-B14F-4D97-AF65-F5344CB8AC3E}">
        <p14:creationId xmlns:p14="http://schemas.microsoft.com/office/powerpoint/2010/main" val="30348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F7D28-6DD7-1D40-91CB-7A95E037F935}" type="datetimeFigureOut">
              <a:rPr lang="en-US" smtClean="0"/>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82C8C-5422-944A-B88F-5CC2154639FC}" type="slidenum">
              <a:rPr lang="en-US" smtClean="0"/>
              <a:t>‹#›</a:t>
            </a:fld>
            <a:endParaRPr lang="en-US"/>
          </a:p>
        </p:txBody>
      </p:sp>
    </p:spTree>
    <p:extLst>
      <p:ext uri="{BB962C8B-B14F-4D97-AF65-F5344CB8AC3E}">
        <p14:creationId xmlns:p14="http://schemas.microsoft.com/office/powerpoint/2010/main" val="36129749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F7D28-6DD7-1D40-91CB-7A95E037F935}" type="datetimeFigureOut">
              <a:rPr lang="en-US" smtClean="0"/>
              <a:t>5/19/15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82C8C-5422-944A-B88F-5CC2154639FC}" type="slidenum">
              <a:rPr lang="en-US" smtClean="0"/>
              <a:t>‹#›</a:t>
            </a:fld>
            <a:endParaRPr lang="en-US"/>
          </a:p>
        </p:txBody>
      </p:sp>
    </p:spTree>
    <p:extLst>
      <p:ext uri="{BB962C8B-B14F-4D97-AF65-F5344CB8AC3E}">
        <p14:creationId xmlns:p14="http://schemas.microsoft.com/office/powerpoint/2010/main" val="575622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a:solidFill>
                  <a:srgbClr val="660066"/>
                </a:solidFill>
              </a:rPr>
              <a:t>t</a:t>
            </a:r>
            <a:r>
              <a:rPr lang="en-US" b="1" dirty="0" smtClean="0">
                <a:solidFill>
                  <a:srgbClr val="660066"/>
                </a:solidFill>
              </a:rPr>
              <a:t>he HCCC Integrated </a:t>
            </a:r>
            <a:r>
              <a:rPr lang="en-US" b="1" dirty="0">
                <a:solidFill>
                  <a:srgbClr val="660066"/>
                </a:solidFill>
              </a:rPr>
              <a:t>W</a:t>
            </a:r>
            <a:r>
              <a:rPr lang="en-US" b="1" dirty="0" smtClean="0">
                <a:solidFill>
                  <a:srgbClr val="660066"/>
                </a:solidFill>
              </a:rPr>
              <a:t>atershed </a:t>
            </a:r>
            <a:r>
              <a:rPr lang="en-US" b="1" dirty="0" smtClean="0">
                <a:solidFill>
                  <a:srgbClr val="660066"/>
                </a:solidFill>
              </a:rPr>
              <a:t>Plan</a:t>
            </a:r>
            <a:br>
              <a:rPr lang="en-US" b="1" dirty="0" smtClean="0">
                <a:solidFill>
                  <a:srgbClr val="660066"/>
                </a:solidFill>
              </a:rPr>
            </a:br>
            <a:r>
              <a:rPr lang="en-US" sz="2700" b="1" dirty="0" smtClean="0">
                <a:solidFill>
                  <a:srgbClr val="FF0000"/>
                </a:solidFill>
              </a:rPr>
              <a:t>Alliance for a Healthy South Sound Council </a:t>
            </a:r>
            <a:br>
              <a:rPr lang="en-US" sz="2700" b="1" dirty="0" smtClean="0">
                <a:solidFill>
                  <a:srgbClr val="FF0000"/>
                </a:solidFill>
              </a:rPr>
            </a:br>
            <a:r>
              <a:rPr lang="en-US" sz="2700" b="1" dirty="0" smtClean="0">
                <a:solidFill>
                  <a:srgbClr val="FF0000"/>
                </a:solidFill>
              </a:rPr>
              <a:t>19 May 2015</a:t>
            </a:r>
            <a:endParaRPr lang="en-US" sz="2700" b="1" dirty="0">
              <a:solidFill>
                <a:srgbClr val="FF0000"/>
              </a:solidFill>
            </a:endParaRPr>
          </a:p>
        </p:txBody>
      </p:sp>
      <p:sp>
        <p:nvSpPr>
          <p:cNvPr id="3" name="Content Placeholder 2"/>
          <p:cNvSpPr>
            <a:spLocks noGrp="1"/>
          </p:cNvSpPr>
          <p:nvPr>
            <p:ph idx="1"/>
          </p:nvPr>
        </p:nvSpPr>
        <p:spPr/>
        <p:txBody>
          <a:bodyPr>
            <a:normAutofit/>
          </a:bodyPr>
          <a:lstStyle/>
          <a:p>
            <a:r>
              <a:rPr lang="en-US" b="1" dirty="0" smtClean="0"/>
              <a:t>Purpose</a:t>
            </a:r>
            <a:r>
              <a:rPr lang="en-US" b="1" dirty="0" smtClean="0"/>
              <a:t>:</a:t>
            </a:r>
            <a:endParaRPr lang="en-US" dirty="0" smtClean="0"/>
          </a:p>
          <a:p>
            <a:pPr lvl="1"/>
            <a:r>
              <a:rPr lang="en-US" dirty="0"/>
              <a:t>Establish </a:t>
            </a:r>
            <a:r>
              <a:rPr lang="en-US" dirty="0" smtClean="0"/>
              <a:t>strategic </a:t>
            </a:r>
            <a:r>
              <a:rPr lang="en-US" dirty="0"/>
              <a:t>priorities for the HCCC to implement and guide regional </a:t>
            </a:r>
            <a:r>
              <a:rPr lang="en-US" dirty="0" smtClean="0"/>
              <a:t>actions</a:t>
            </a:r>
          </a:p>
          <a:p>
            <a:pPr lvl="1"/>
            <a:endParaRPr lang="en-US" dirty="0"/>
          </a:p>
          <a:p>
            <a:pPr lvl="1"/>
            <a:r>
              <a:rPr lang="en-US" dirty="0"/>
              <a:t>Establish a framework for accountability of strategy implementation, identification of strategic gaps, and continuous evaluation and adaptive management</a:t>
            </a:r>
          </a:p>
        </p:txBody>
      </p:sp>
    </p:spTree>
    <p:extLst>
      <p:ext uri="{BB962C8B-B14F-4D97-AF65-F5344CB8AC3E}">
        <p14:creationId xmlns:p14="http://schemas.microsoft.com/office/powerpoint/2010/main" val="426850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t="2681" b="1036"/>
          <a:stretch/>
        </p:blipFill>
        <p:spPr>
          <a:xfrm>
            <a:off x="410147" y="58491"/>
            <a:ext cx="8323707" cy="6284033"/>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358743"/>
            <a:ext cx="9144000" cy="515968"/>
          </a:xfrm>
          <a:prstGeom prst="rect">
            <a:avLst/>
          </a:prstGeom>
        </p:spPr>
      </p:pic>
    </p:spTree>
    <p:extLst>
      <p:ext uri="{BB962C8B-B14F-4D97-AF65-F5344CB8AC3E}">
        <p14:creationId xmlns:p14="http://schemas.microsoft.com/office/powerpoint/2010/main" val="1989900076"/>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103" t="6706" r="6684"/>
          <a:stretch/>
        </p:blipFill>
        <p:spPr>
          <a:xfrm>
            <a:off x="0" y="0"/>
            <a:ext cx="9144000" cy="6858000"/>
          </a:xfrm>
          <a:prstGeom prst="rect">
            <a:avLst/>
          </a:prstGeom>
        </p:spPr>
      </p:pic>
    </p:spTree>
    <p:extLst>
      <p:ext uri="{BB962C8B-B14F-4D97-AF65-F5344CB8AC3E}">
        <p14:creationId xmlns:p14="http://schemas.microsoft.com/office/powerpoint/2010/main" val="1562080259"/>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2868" y="877358"/>
            <a:ext cx="8878265" cy="5888729"/>
          </a:xfrm>
          <a:prstGeom prst="rect">
            <a:avLst/>
          </a:prstGeom>
        </p:spPr>
      </p:pic>
      <p:pic>
        <p:nvPicPr>
          <p:cNvPr id="3" name="Picture 2"/>
          <p:cNvPicPr>
            <a:picLocks noChangeAspect="1"/>
          </p:cNvPicPr>
          <p:nvPr/>
        </p:nvPicPr>
        <p:blipFill>
          <a:blip r:embed="rId3"/>
          <a:stretch>
            <a:fillRect/>
          </a:stretch>
        </p:blipFill>
        <p:spPr>
          <a:xfrm>
            <a:off x="0" y="0"/>
            <a:ext cx="9144000" cy="894806"/>
          </a:xfrm>
          <a:prstGeom prst="rect">
            <a:avLst/>
          </a:prstGeom>
        </p:spPr>
      </p:pic>
    </p:spTree>
    <p:extLst>
      <p:ext uri="{BB962C8B-B14F-4D97-AF65-F5344CB8AC3E}">
        <p14:creationId xmlns:p14="http://schemas.microsoft.com/office/powerpoint/2010/main" val="1424082484"/>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609" y="894806"/>
            <a:ext cx="7588783" cy="5946481"/>
          </a:xfrm>
          <a:prstGeom prst="rect">
            <a:avLst/>
          </a:prstGeom>
        </p:spPr>
      </p:pic>
      <p:pic>
        <p:nvPicPr>
          <p:cNvPr id="3" name="Picture 2"/>
          <p:cNvPicPr>
            <a:picLocks noChangeAspect="1"/>
          </p:cNvPicPr>
          <p:nvPr/>
        </p:nvPicPr>
        <p:blipFill>
          <a:blip r:embed="rId3"/>
          <a:stretch>
            <a:fillRect/>
          </a:stretch>
        </p:blipFill>
        <p:spPr>
          <a:xfrm>
            <a:off x="0" y="0"/>
            <a:ext cx="9144000" cy="894806"/>
          </a:xfrm>
          <a:prstGeom prst="rect">
            <a:avLst/>
          </a:prstGeom>
        </p:spPr>
      </p:pic>
      <p:pic>
        <p:nvPicPr>
          <p:cNvPr id="6" name="Picture 5"/>
          <p:cNvPicPr>
            <a:picLocks noChangeAspect="1"/>
          </p:cNvPicPr>
          <p:nvPr/>
        </p:nvPicPr>
        <p:blipFill>
          <a:blip r:embed="rId3"/>
          <a:stretch>
            <a:fillRect/>
          </a:stretch>
        </p:blipFill>
        <p:spPr>
          <a:xfrm>
            <a:off x="0" y="0"/>
            <a:ext cx="9144000" cy="894806"/>
          </a:xfrm>
          <a:prstGeom prst="rect">
            <a:avLst/>
          </a:prstGeom>
        </p:spPr>
      </p:pic>
    </p:spTree>
    <p:extLst>
      <p:ext uri="{BB962C8B-B14F-4D97-AF65-F5344CB8AC3E}">
        <p14:creationId xmlns:p14="http://schemas.microsoft.com/office/powerpoint/2010/main" val="3501145387"/>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582"/>
            <a:ext cx="9144000" cy="894806"/>
          </a:xfrm>
          <a:prstGeom prst="rect">
            <a:avLst/>
          </a:prstGeom>
        </p:spPr>
      </p:pic>
      <p:pic>
        <p:nvPicPr>
          <p:cNvPr id="5" name="Picture 4"/>
          <p:cNvPicPr>
            <a:picLocks noChangeAspect="1"/>
          </p:cNvPicPr>
          <p:nvPr/>
        </p:nvPicPr>
        <p:blipFill>
          <a:blip r:embed="rId3"/>
          <a:stretch>
            <a:fillRect/>
          </a:stretch>
        </p:blipFill>
        <p:spPr>
          <a:xfrm>
            <a:off x="521377" y="810510"/>
            <a:ext cx="8101246" cy="6000923"/>
          </a:xfrm>
          <a:prstGeom prst="rect">
            <a:avLst/>
          </a:prstGeom>
        </p:spPr>
      </p:pic>
      <p:pic>
        <p:nvPicPr>
          <p:cNvPr id="8" name="Picture 7"/>
          <p:cNvPicPr>
            <a:picLocks noChangeAspect="1"/>
          </p:cNvPicPr>
          <p:nvPr/>
        </p:nvPicPr>
        <p:blipFill>
          <a:blip r:embed="rId2"/>
          <a:stretch>
            <a:fillRect/>
          </a:stretch>
        </p:blipFill>
        <p:spPr>
          <a:xfrm>
            <a:off x="0" y="0"/>
            <a:ext cx="9144000" cy="894806"/>
          </a:xfrm>
          <a:prstGeom prst="rect">
            <a:avLst/>
          </a:prstGeom>
        </p:spPr>
      </p:pic>
    </p:spTree>
    <p:extLst>
      <p:ext uri="{BB962C8B-B14F-4D97-AF65-F5344CB8AC3E}">
        <p14:creationId xmlns:p14="http://schemas.microsoft.com/office/powerpoint/2010/main" val="2192646674"/>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894806"/>
          </a:xfrm>
          <a:prstGeom prst="rect">
            <a:avLst/>
          </a:prstGeom>
        </p:spPr>
      </p:pic>
      <p:pic>
        <p:nvPicPr>
          <p:cNvPr id="4" name="Picture 3"/>
          <p:cNvPicPr>
            <a:picLocks noChangeAspect="1"/>
          </p:cNvPicPr>
          <p:nvPr/>
        </p:nvPicPr>
        <p:blipFill>
          <a:blip r:embed="rId3"/>
          <a:stretch>
            <a:fillRect/>
          </a:stretch>
        </p:blipFill>
        <p:spPr>
          <a:xfrm>
            <a:off x="553961" y="894806"/>
            <a:ext cx="8036079" cy="5963194"/>
          </a:xfrm>
          <a:prstGeom prst="rect">
            <a:avLst/>
          </a:prstGeom>
        </p:spPr>
      </p:pic>
      <p:pic>
        <p:nvPicPr>
          <p:cNvPr id="7" name="Picture 6"/>
          <p:cNvPicPr>
            <a:picLocks noChangeAspect="1"/>
          </p:cNvPicPr>
          <p:nvPr/>
        </p:nvPicPr>
        <p:blipFill>
          <a:blip r:embed="rId2"/>
          <a:stretch>
            <a:fillRect/>
          </a:stretch>
        </p:blipFill>
        <p:spPr>
          <a:xfrm>
            <a:off x="0" y="0"/>
            <a:ext cx="9144000" cy="894806"/>
          </a:xfrm>
          <a:prstGeom prst="rect">
            <a:avLst/>
          </a:prstGeom>
        </p:spPr>
      </p:pic>
    </p:spTree>
    <p:extLst>
      <p:ext uri="{BB962C8B-B14F-4D97-AF65-F5344CB8AC3E}">
        <p14:creationId xmlns:p14="http://schemas.microsoft.com/office/powerpoint/2010/main" val="2907687618"/>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63" t="6332" r="4461"/>
          <a:stretch/>
        </p:blipFill>
        <p:spPr>
          <a:xfrm>
            <a:off x="0" y="0"/>
            <a:ext cx="9156187" cy="6857999"/>
          </a:xfrm>
          <a:prstGeom prst="rect">
            <a:avLst/>
          </a:prstGeom>
        </p:spPr>
      </p:pic>
    </p:spTree>
    <p:extLst>
      <p:ext uri="{BB962C8B-B14F-4D97-AF65-F5344CB8AC3E}">
        <p14:creationId xmlns:p14="http://schemas.microsoft.com/office/powerpoint/2010/main" val="1157815239"/>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903273"/>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565" b="1754"/>
          <a:stretch/>
        </p:blipFill>
        <p:spPr>
          <a:xfrm>
            <a:off x="651511" y="903273"/>
            <a:ext cx="7840978" cy="5931751"/>
          </a:xfrm>
          <a:prstGeom prst="rect">
            <a:avLst/>
          </a:prstGeom>
        </p:spPr>
      </p:pic>
    </p:spTree>
    <p:extLst>
      <p:ext uri="{BB962C8B-B14F-4D97-AF65-F5344CB8AC3E}">
        <p14:creationId xmlns:p14="http://schemas.microsoft.com/office/powerpoint/2010/main" val="327784751"/>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903273"/>
          </a:xfrm>
          <a:prstGeom prst="rect">
            <a:avLst/>
          </a:prstGeom>
        </p:spPr>
      </p:pic>
      <p:pic>
        <p:nvPicPr>
          <p:cNvPr id="4" name="Picture 3"/>
          <p:cNvPicPr>
            <a:picLocks noChangeAspect="1"/>
          </p:cNvPicPr>
          <p:nvPr/>
        </p:nvPicPr>
        <p:blipFill>
          <a:blip r:embed="rId3"/>
          <a:stretch>
            <a:fillRect/>
          </a:stretch>
        </p:blipFill>
        <p:spPr>
          <a:xfrm>
            <a:off x="715126" y="903273"/>
            <a:ext cx="7713749" cy="5954726"/>
          </a:xfrm>
          <a:prstGeom prst="rect">
            <a:avLst/>
          </a:prstGeom>
        </p:spPr>
      </p:pic>
    </p:spTree>
    <p:extLst>
      <p:ext uri="{BB962C8B-B14F-4D97-AF65-F5344CB8AC3E}">
        <p14:creationId xmlns:p14="http://schemas.microsoft.com/office/powerpoint/2010/main" val="3510881402"/>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287" t="6428" r="5285"/>
          <a:stretch/>
        </p:blipFill>
        <p:spPr>
          <a:xfrm>
            <a:off x="1" y="0"/>
            <a:ext cx="9144000" cy="6858000"/>
          </a:xfrm>
          <a:prstGeom prst="rect">
            <a:avLst/>
          </a:prstGeom>
        </p:spPr>
      </p:pic>
    </p:spTree>
    <p:extLst>
      <p:ext uri="{BB962C8B-B14F-4D97-AF65-F5344CB8AC3E}">
        <p14:creationId xmlns:p14="http://schemas.microsoft.com/office/powerpoint/2010/main" val="205633171"/>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660066"/>
                </a:solidFill>
              </a:rPr>
              <a:t>t</a:t>
            </a:r>
            <a:r>
              <a:rPr lang="en-US" b="1" dirty="0" smtClean="0">
                <a:solidFill>
                  <a:srgbClr val="660066"/>
                </a:solidFill>
              </a:rPr>
              <a:t>he HCCC Integrated </a:t>
            </a:r>
            <a:r>
              <a:rPr lang="en-US" b="1" dirty="0">
                <a:solidFill>
                  <a:srgbClr val="660066"/>
                </a:solidFill>
              </a:rPr>
              <a:t>W</a:t>
            </a:r>
            <a:r>
              <a:rPr lang="en-US" b="1" dirty="0" smtClean="0">
                <a:solidFill>
                  <a:srgbClr val="660066"/>
                </a:solidFill>
              </a:rPr>
              <a:t>atershed </a:t>
            </a:r>
            <a:r>
              <a:rPr lang="en-US" b="1" dirty="0">
                <a:solidFill>
                  <a:srgbClr val="660066"/>
                </a:solidFill>
              </a:rPr>
              <a:t>P</a:t>
            </a:r>
            <a:r>
              <a:rPr lang="en-US" b="1" dirty="0" smtClean="0">
                <a:solidFill>
                  <a:srgbClr val="660066"/>
                </a:solidFill>
              </a:rPr>
              <a:t>lan</a:t>
            </a:r>
            <a:endParaRPr lang="en-US" b="1" dirty="0">
              <a:solidFill>
                <a:srgbClr val="660066"/>
              </a:solidFill>
            </a:endParaRPr>
          </a:p>
        </p:txBody>
      </p:sp>
      <p:sp>
        <p:nvSpPr>
          <p:cNvPr id="3" name="Content Placeholder 2"/>
          <p:cNvSpPr>
            <a:spLocks noGrp="1"/>
          </p:cNvSpPr>
          <p:nvPr>
            <p:ph idx="1"/>
          </p:nvPr>
        </p:nvSpPr>
        <p:spPr/>
        <p:txBody>
          <a:bodyPr/>
          <a:lstStyle/>
          <a:p>
            <a:r>
              <a:rPr lang="en-US" b="1" dirty="0" smtClean="0"/>
              <a:t>Desired future conditions:</a:t>
            </a:r>
          </a:p>
          <a:p>
            <a:pPr lvl="1"/>
            <a:r>
              <a:rPr lang="en-US" dirty="0" smtClean="0"/>
              <a:t>Human health</a:t>
            </a:r>
          </a:p>
          <a:p>
            <a:pPr lvl="1"/>
            <a:r>
              <a:rPr lang="en-US" dirty="0" smtClean="0"/>
              <a:t>Human well-being</a:t>
            </a:r>
          </a:p>
          <a:p>
            <a:pPr lvl="1"/>
            <a:r>
              <a:rPr lang="en-US" dirty="0" smtClean="0"/>
              <a:t>Species and food web</a:t>
            </a:r>
          </a:p>
          <a:p>
            <a:pPr lvl="1"/>
            <a:r>
              <a:rPr lang="en-US" dirty="0" smtClean="0"/>
              <a:t>Habitats</a:t>
            </a:r>
          </a:p>
          <a:p>
            <a:pPr lvl="1"/>
            <a:r>
              <a:rPr lang="en-US" dirty="0" smtClean="0"/>
              <a:t>Water quantity</a:t>
            </a:r>
          </a:p>
          <a:p>
            <a:pPr lvl="1"/>
            <a:r>
              <a:rPr lang="en-US" dirty="0" smtClean="0"/>
              <a:t>Water quality</a:t>
            </a:r>
          </a:p>
        </p:txBody>
      </p:sp>
    </p:spTree>
    <p:extLst>
      <p:ext uri="{BB962C8B-B14F-4D97-AF65-F5344CB8AC3E}">
        <p14:creationId xmlns:p14="http://schemas.microsoft.com/office/powerpoint/2010/main" val="2145092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b="2009"/>
          <a:stretch/>
        </p:blipFill>
        <p:spPr>
          <a:xfrm>
            <a:off x="489458" y="815276"/>
            <a:ext cx="8165084" cy="6042724"/>
          </a:xfrm>
          <a:prstGeom prst="rect">
            <a:avLst/>
          </a:prstGeom>
        </p:spPr>
      </p:pic>
      <p:pic>
        <p:nvPicPr>
          <p:cNvPr id="3" name="Picture 2"/>
          <p:cNvPicPr>
            <a:picLocks noChangeAspect="1"/>
          </p:cNvPicPr>
          <p:nvPr/>
        </p:nvPicPr>
        <p:blipFill>
          <a:blip r:embed="rId3"/>
          <a:stretch>
            <a:fillRect/>
          </a:stretch>
        </p:blipFill>
        <p:spPr>
          <a:xfrm>
            <a:off x="0" y="0"/>
            <a:ext cx="9144000" cy="887007"/>
          </a:xfrm>
          <a:prstGeom prst="rect">
            <a:avLst/>
          </a:prstGeom>
        </p:spPr>
      </p:pic>
    </p:spTree>
    <p:extLst>
      <p:ext uri="{BB962C8B-B14F-4D97-AF65-F5344CB8AC3E}">
        <p14:creationId xmlns:p14="http://schemas.microsoft.com/office/powerpoint/2010/main" val="2859558096"/>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3470" y="830476"/>
            <a:ext cx="7617060" cy="6027524"/>
          </a:xfrm>
          <a:prstGeom prst="rect">
            <a:avLst/>
          </a:prstGeom>
        </p:spPr>
      </p:pic>
      <p:pic>
        <p:nvPicPr>
          <p:cNvPr id="3" name="Picture 2"/>
          <p:cNvPicPr>
            <a:picLocks noChangeAspect="1"/>
          </p:cNvPicPr>
          <p:nvPr/>
        </p:nvPicPr>
        <p:blipFill>
          <a:blip r:embed="rId3"/>
          <a:stretch>
            <a:fillRect/>
          </a:stretch>
        </p:blipFill>
        <p:spPr>
          <a:xfrm>
            <a:off x="0" y="0"/>
            <a:ext cx="9144000" cy="887007"/>
          </a:xfrm>
          <a:prstGeom prst="rect">
            <a:avLst/>
          </a:prstGeom>
        </p:spPr>
      </p:pic>
    </p:spTree>
    <p:extLst>
      <p:ext uri="{BB962C8B-B14F-4D97-AF65-F5344CB8AC3E}">
        <p14:creationId xmlns:p14="http://schemas.microsoft.com/office/powerpoint/2010/main" val="2462779273"/>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2636" t="5375" r="2636" b="3028"/>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6134106" y="5414097"/>
            <a:ext cx="648463" cy="494879"/>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02795" y="5458548"/>
            <a:ext cx="566291" cy="434651"/>
          </a:xfrm>
          <a:prstGeom prst="rect">
            <a:avLst/>
          </a:prstGeom>
        </p:spPr>
      </p:pic>
    </p:spTree>
    <p:extLst>
      <p:ext uri="{BB962C8B-B14F-4D97-AF65-F5344CB8AC3E}">
        <p14:creationId xmlns:p14="http://schemas.microsoft.com/office/powerpoint/2010/main" val="2428811661"/>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633976"/>
            <a:ext cx="9144000" cy="674375"/>
            <a:chOff x="0" y="-1050"/>
            <a:chExt cx="9144000" cy="674375"/>
          </a:xfrm>
        </p:grpSpPr>
        <p:sp>
          <p:nvSpPr>
            <p:cNvPr id="8" name="Rectangle 7"/>
            <p:cNvSpPr/>
            <p:nvPr/>
          </p:nvSpPr>
          <p:spPr>
            <a:xfrm>
              <a:off x="0" y="-1050"/>
              <a:ext cx="9144000" cy="673325"/>
            </a:xfrm>
            <a:prstGeom prst="rect">
              <a:avLst/>
            </a:prstGeom>
            <a:gradFill flip="none" rotWithShape="1">
              <a:gsLst>
                <a:gs pos="51000">
                  <a:schemeClr val="bg1">
                    <a:lumMod val="85000"/>
                  </a:schemeClr>
                </a:gs>
                <a:gs pos="85000">
                  <a:schemeClr val="bg1"/>
                </a:gs>
              </a:gsLst>
              <a:lin ang="10800000" scaled="0"/>
              <a:tileRec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738899" y="211660"/>
              <a:ext cx="5666203" cy="461665"/>
            </a:xfrm>
            <a:prstGeom prst="rect">
              <a:avLst/>
            </a:prstGeom>
            <a:noFill/>
          </p:spPr>
          <p:txBody>
            <a:bodyPr wrap="square" rtlCol="0">
              <a:spAutoFit/>
            </a:bodyPr>
            <a:lstStyle/>
            <a:p>
              <a:pPr algn="ctr"/>
              <a:r>
                <a:rPr lang="en-US" sz="2400" dirty="0" smtClean="0">
                  <a:solidFill>
                    <a:schemeClr val="accent1">
                      <a:lumMod val="75000"/>
                    </a:schemeClr>
                  </a:solidFill>
                  <a:latin typeface="Candara"/>
                  <a:cs typeface="Candara"/>
                </a:rPr>
                <a:t>Positive Emotions</a:t>
              </a:r>
              <a:endParaRPr lang="en-US" sz="2400" dirty="0">
                <a:solidFill>
                  <a:schemeClr val="accent1">
                    <a:lumMod val="75000"/>
                  </a:schemeClr>
                </a:solidFill>
                <a:latin typeface="Candara"/>
                <a:cs typeface="Candara"/>
              </a:endParaRPr>
            </a:p>
          </p:txBody>
        </p:sp>
      </p:grpSp>
      <p:grpSp>
        <p:nvGrpSpPr>
          <p:cNvPr id="15" name="Group 14"/>
          <p:cNvGrpSpPr/>
          <p:nvPr/>
        </p:nvGrpSpPr>
        <p:grpSpPr>
          <a:xfrm>
            <a:off x="1071515" y="1416581"/>
            <a:ext cx="7000970" cy="5387356"/>
            <a:chOff x="716311" y="908374"/>
            <a:chExt cx="7711378" cy="5919985"/>
          </a:xfrm>
        </p:grpSpPr>
        <p:pic>
          <p:nvPicPr>
            <p:cNvPr id="11" name="Picture 10"/>
            <p:cNvPicPr>
              <a:picLocks noChangeAspect="1"/>
            </p:cNvPicPr>
            <p:nvPr/>
          </p:nvPicPr>
          <p:blipFill>
            <a:blip r:embed="rId2"/>
            <a:stretch>
              <a:fillRect/>
            </a:stretch>
          </p:blipFill>
          <p:spPr>
            <a:xfrm>
              <a:off x="6458335" y="1376027"/>
              <a:ext cx="648463" cy="494879"/>
            </a:xfrm>
            <a:prstGeom prst="rect">
              <a:avLst/>
            </a:prstGeom>
          </p:spPr>
        </p:pic>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b="1967"/>
            <a:stretch/>
          </p:blipFill>
          <p:spPr>
            <a:xfrm>
              <a:off x="716311" y="908374"/>
              <a:ext cx="7711378" cy="5919985"/>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36498" y="1375521"/>
              <a:ext cx="634811" cy="487244"/>
            </a:xfrm>
            <a:prstGeom prst="rect">
              <a:avLst/>
            </a:prstGeom>
          </p:spPr>
        </p:pic>
      </p:grpSp>
      <p:pic>
        <p:nvPicPr>
          <p:cNvPr id="14" name="Picture 13"/>
          <p:cNvPicPr>
            <a:picLocks noChangeAspect="1"/>
          </p:cNvPicPr>
          <p:nvPr/>
        </p:nvPicPr>
        <p:blipFill>
          <a:blip r:embed="rId5"/>
          <a:stretch>
            <a:fillRect/>
          </a:stretch>
        </p:blipFill>
        <p:spPr>
          <a:xfrm>
            <a:off x="0" y="0"/>
            <a:ext cx="9144000" cy="908518"/>
          </a:xfrm>
          <a:prstGeom prst="rect">
            <a:avLst/>
          </a:prstGeom>
        </p:spPr>
      </p:pic>
    </p:spTree>
    <p:extLst>
      <p:ext uri="{BB962C8B-B14F-4D97-AF65-F5344CB8AC3E}">
        <p14:creationId xmlns:p14="http://schemas.microsoft.com/office/powerpoint/2010/main" val="567615228"/>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49379" y="1282710"/>
            <a:ext cx="7645242" cy="5578195"/>
          </a:xfrm>
          <a:prstGeom prst="rect">
            <a:avLst/>
          </a:prstGeom>
        </p:spPr>
      </p:pic>
      <p:grpSp>
        <p:nvGrpSpPr>
          <p:cNvPr id="11" name="Group 10"/>
          <p:cNvGrpSpPr/>
          <p:nvPr/>
        </p:nvGrpSpPr>
        <p:grpSpPr>
          <a:xfrm>
            <a:off x="0" y="633976"/>
            <a:ext cx="9144000" cy="674375"/>
            <a:chOff x="0" y="-1050"/>
            <a:chExt cx="9144000" cy="674375"/>
          </a:xfrm>
        </p:grpSpPr>
        <p:sp>
          <p:nvSpPr>
            <p:cNvPr id="13" name="Rectangle 12"/>
            <p:cNvSpPr/>
            <p:nvPr/>
          </p:nvSpPr>
          <p:spPr>
            <a:xfrm>
              <a:off x="0" y="-1050"/>
              <a:ext cx="9144000" cy="673325"/>
            </a:xfrm>
            <a:prstGeom prst="rect">
              <a:avLst/>
            </a:prstGeom>
            <a:gradFill flip="none" rotWithShape="1">
              <a:gsLst>
                <a:gs pos="51000">
                  <a:schemeClr val="bg1">
                    <a:lumMod val="85000"/>
                  </a:schemeClr>
                </a:gs>
                <a:gs pos="85000">
                  <a:schemeClr val="bg1"/>
                </a:gs>
              </a:gsLst>
              <a:lin ang="10800000" scaled="0"/>
              <a:tileRec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738899" y="211660"/>
              <a:ext cx="5666203" cy="461665"/>
            </a:xfrm>
            <a:prstGeom prst="rect">
              <a:avLst/>
            </a:prstGeom>
            <a:noFill/>
          </p:spPr>
          <p:txBody>
            <a:bodyPr wrap="square" rtlCol="0">
              <a:spAutoFit/>
            </a:bodyPr>
            <a:lstStyle/>
            <a:p>
              <a:pPr algn="ctr"/>
              <a:r>
                <a:rPr lang="en-US" sz="2400" dirty="0" smtClean="0">
                  <a:solidFill>
                    <a:schemeClr val="accent1">
                      <a:lumMod val="75000"/>
                    </a:schemeClr>
                  </a:solidFill>
                  <a:latin typeface="Candara"/>
                  <a:cs typeface="Candara"/>
                </a:rPr>
                <a:t>Positive Emotions</a:t>
              </a:r>
              <a:endParaRPr lang="en-US" sz="2400" dirty="0">
                <a:solidFill>
                  <a:schemeClr val="accent1">
                    <a:lumMod val="75000"/>
                  </a:schemeClr>
                </a:solidFill>
                <a:latin typeface="Candara"/>
                <a:cs typeface="Candara"/>
              </a:endParaRPr>
            </a:p>
          </p:txBody>
        </p:sp>
      </p:grpSp>
      <p:pic>
        <p:nvPicPr>
          <p:cNvPr id="15" name="Picture 14"/>
          <p:cNvPicPr>
            <a:picLocks noChangeAspect="1"/>
          </p:cNvPicPr>
          <p:nvPr/>
        </p:nvPicPr>
        <p:blipFill>
          <a:blip r:embed="rId3"/>
          <a:stretch>
            <a:fillRect/>
          </a:stretch>
        </p:blipFill>
        <p:spPr>
          <a:xfrm>
            <a:off x="0" y="0"/>
            <a:ext cx="9144000" cy="908518"/>
          </a:xfrm>
          <a:prstGeom prst="rect">
            <a:avLst/>
          </a:prstGeom>
        </p:spPr>
      </p:pic>
    </p:spTree>
    <p:extLst>
      <p:ext uri="{BB962C8B-B14F-4D97-AF65-F5344CB8AC3E}">
        <p14:creationId xmlns:p14="http://schemas.microsoft.com/office/powerpoint/2010/main" val="2188748658"/>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633976"/>
            <a:ext cx="9144000" cy="674375"/>
            <a:chOff x="0" y="-1050"/>
            <a:chExt cx="9144000" cy="674375"/>
          </a:xfrm>
        </p:grpSpPr>
        <p:sp>
          <p:nvSpPr>
            <p:cNvPr id="24" name="Rectangle 23"/>
            <p:cNvSpPr/>
            <p:nvPr/>
          </p:nvSpPr>
          <p:spPr>
            <a:xfrm>
              <a:off x="0" y="-1050"/>
              <a:ext cx="9144000" cy="673325"/>
            </a:xfrm>
            <a:prstGeom prst="rect">
              <a:avLst/>
            </a:prstGeom>
            <a:gradFill flip="none" rotWithShape="1">
              <a:gsLst>
                <a:gs pos="51000">
                  <a:schemeClr val="bg1">
                    <a:lumMod val="85000"/>
                  </a:schemeClr>
                </a:gs>
                <a:gs pos="85000">
                  <a:schemeClr val="bg1"/>
                </a:gs>
              </a:gsLst>
              <a:lin ang="10800000" scaled="0"/>
              <a:tileRec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1738899" y="211660"/>
              <a:ext cx="5666203" cy="461665"/>
            </a:xfrm>
            <a:prstGeom prst="rect">
              <a:avLst/>
            </a:prstGeom>
            <a:noFill/>
          </p:spPr>
          <p:txBody>
            <a:bodyPr wrap="square" rtlCol="0">
              <a:spAutoFit/>
            </a:bodyPr>
            <a:lstStyle/>
            <a:p>
              <a:pPr algn="ctr"/>
              <a:r>
                <a:rPr lang="en-US" sz="2400" dirty="0" smtClean="0">
                  <a:solidFill>
                    <a:schemeClr val="accent1">
                      <a:lumMod val="75000"/>
                    </a:schemeClr>
                  </a:solidFill>
                  <a:latin typeface="Candara"/>
                  <a:cs typeface="Candara"/>
                </a:rPr>
                <a:t>Communication</a:t>
              </a:r>
              <a:endParaRPr lang="en-US" sz="2400" dirty="0">
                <a:solidFill>
                  <a:schemeClr val="accent1">
                    <a:lumMod val="75000"/>
                  </a:schemeClr>
                </a:solidFill>
                <a:latin typeface="Candara"/>
                <a:cs typeface="Candara"/>
              </a:endParaRPr>
            </a:p>
          </p:txBody>
        </p:sp>
      </p:grpSp>
      <p:pic>
        <p:nvPicPr>
          <p:cNvPr id="26" name="Picture 25"/>
          <p:cNvPicPr>
            <a:picLocks noChangeAspect="1"/>
          </p:cNvPicPr>
          <p:nvPr/>
        </p:nvPicPr>
        <p:blipFill>
          <a:blip r:embed="rId2"/>
          <a:stretch>
            <a:fillRect/>
          </a:stretch>
        </p:blipFill>
        <p:spPr>
          <a:xfrm>
            <a:off x="0" y="0"/>
            <a:ext cx="9144000" cy="908518"/>
          </a:xfrm>
          <a:prstGeom prst="rect">
            <a:avLst/>
          </a:prstGeom>
        </p:spPr>
      </p:pic>
      <p:pic>
        <p:nvPicPr>
          <p:cNvPr id="27" name="Picture 26"/>
          <p:cNvPicPr>
            <a:picLocks noChangeAspect="1"/>
          </p:cNvPicPr>
          <p:nvPr/>
        </p:nvPicPr>
        <p:blipFill rotWithShape="1">
          <a:blip r:embed="rId3" cstate="screen">
            <a:extLst>
              <a:ext uri="{28A0092B-C50C-407E-A947-70E740481C1C}">
                <a14:useLocalDpi xmlns:a14="http://schemas.microsoft.com/office/drawing/2010/main"/>
              </a:ext>
            </a:extLst>
          </a:blip>
          <a:srcRect b="1760"/>
          <a:stretch/>
        </p:blipFill>
        <p:spPr>
          <a:xfrm>
            <a:off x="1145000" y="1347574"/>
            <a:ext cx="6854000" cy="5479093"/>
          </a:xfrm>
          <a:prstGeom prst="rect">
            <a:avLst/>
          </a:prstGeom>
        </p:spPr>
      </p:pic>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13000" y="1748285"/>
            <a:ext cx="1153733" cy="475067"/>
          </a:xfrm>
          <a:prstGeom prst="rect">
            <a:avLst/>
          </a:prstGeom>
        </p:spPr>
      </p:pic>
      <p:pic>
        <p:nvPicPr>
          <p:cNvPr id="19" name="Picture 18"/>
          <p:cNvPicPr>
            <a:picLocks noChangeAspect="1"/>
          </p:cNvPicPr>
          <p:nvPr/>
        </p:nvPicPr>
        <p:blipFill>
          <a:blip r:embed="rId5"/>
          <a:stretch>
            <a:fillRect/>
          </a:stretch>
        </p:blipFill>
        <p:spPr>
          <a:xfrm>
            <a:off x="6291872" y="1745185"/>
            <a:ext cx="648463" cy="494879"/>
          </a:xfrm>
          <a:prstGeom prst="rect">
            <a:avLst/>
          </a:prstGeom>
        </p:spPr>
      </p:pic>
    </p:spTree>
    <p:extLst>
      <p:ext uri="{BB962C8B-B14F-4D97-AF65-F5344CB8AC3E}">
        <p14:creationId xmlns:p14="http://schemas.microsoft.com/office/powerpoint/2010/main" val="995272233"/>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59552" y="1309556"/>
            <a:ext cx="7624897" cy="5548444"/>
          </a:xfrm>
          <a:prstGeom prst="rect">
            <a:avLst/>
          </a:prstGeom>
        </p:spPr>
      </p:pic>
      <p:grpSp>
        <p:nvGrpSpPr>
          <p:cNvPr id="17" name="Group 16"/>
          <p:cNvGrpSpPr/>
          <p:nvPr/>
        </p:nvGrpSpPr>
        <p:grpSpPr>
          <a:xfrm>
            <a:off x="0" y="633976"/>
            <a:ext cx="9144000" cy="674375"/>
            <a:chOff x="0" y="-1050"/>
            <a:chExt cx="9144000" cy="674375"/>
          </a:xfrm>
        </p:grpSpPr>
        <p:sp>
          <p:nvSpPr>
            <p:cNvPr id="18" name="Rectangle 17"/>
            <p:cNvSpPr/>
            <p:nvPr/>
          </p:nvSpPr>
          <p:spPr>
            <a:xfrm>
              <a:off x="0" y="-1050"/>
              <a:ext cx="9144000" cy="673325"/>
            </a:xfrm>
            <a:prstGeom prst="rect">
              <a:avLst/>
            </a:prstGeom>
            <a:gradFill flip="none" rotWithShape="1">
              <a:gsLst>
                <a:gs pos="51000">
                  <a:schemeClr val="bg1">
                    <a:lumMod val="85000"/>
                  </a:schemeClr>
                </a:gs>
                <a:gs pos="85000">
                  <a:schemeClr val="bg1"/>
                </a:gs>
              </a:gsLst>
              <a:lin ang="10800000" scaled="0"/>
              <a:tileRec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1738899" y="211660"/>
              <a:ext cx="5666203" cy="461665"/>
            </a:xfrm>
            <a:prstGeom prst="rect">
              <a:avLst/>
            </a:prstGeom>
            <a:noFill/>
          </p:spPr>
          <p:txBody>
            <a:bodyPr wrap="square" rtlCol="0">
              <a:spAutoFit/>
            </a:bodyPr>
            <a:lstStyle/>
            <a:p>
              <a:pPr algn="ctr"/>
              <a:r>
                <a:rPr lang="en-US" sz="2400" dirty="0" smtClean="0">
                  <a:solidFill>
                    <a:schemeClr val="accent1">
                      <a:lumMod val="75000"/>
                    </a:schemeClr>
                  </a:solidFill>
                  <a:latin typeface="Candara"/>
                  <a:cs typeface="Candara"/>
                </a:rPr>
                <a:t>Communication</a:t>
              </a:r>
              <a:endParaRPr lang="en-US" sz="2400" dirty="0">
                <a:solidFill>
                  <a:schemeClr val="accent1">
                    <a:lumMod val="75000"/>
                  </a:schemeClr>
                </a:solidFill>
                <a:latin typeface="Candara"/>
                <a:cs typeface="Candara"/>
              </a:endParaRPr>
            </a:p>
          </p:txBody>
        </p:sp>
      </p:grpSp>
      <p:pic>
        <p:nvPicPr>
          <p:cNvPr id="20" name="Picture 19"/>
          <p:cNvPicPr>
            <a:picLocks noChangeAspect="1"/>
          </p:cNvPicPr>
          <p:nvPr/>
        </p:nvPicPr>
        <p:blipFill>
          <a:blip r:embed="rId3"/>
          <a:stretch>
            <a:fillRect/>
          </a:stretch>
        </p:blipFill>
        <p:spPr>
          <a:xfrm>
            <a:off x="0" y="0"/>
            <a:ext cx="9144000" cy="908518"/>
          </a:xfrm>
          <a:prstGeom prst="rect">
            <a:avLst/>
          </a:prstGeom>
        </p:spPr>
      </p:pic>
    </p:spTree>
    <p:extLst>
      <p:ext uri="{BB962C8B-B14F-4D97-AF65-F5344CB8AC3E}">
        <p14:creationId xmlns:p14="http://schemas.microsoft.com/office/powerpoint/2010/main" val="1820315743"/>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7105" y="1308351"/>
            <a:ext cx="6329791" cy="5549649"/>
          </a:xfrm>
          <a:prstGeom prst="rect">
            <a:avLst/>
          </a:prstGeom>
        </p:spPr>
      </p:pic>
      <p:grpSp>
        <p:nvGrpSpPr>
          <p:cNvPr id="10" name="Group 9"/>
          <p:cNvGrpSpPr/>
          <p:nvPr/>
        </p:nvGrpSpPr>
        <p:grpSpPr>
          <a:xfrm>
            <a:off x="0" y="633976"/>
            <a:ext cx="9144000" cy="674375"/>
            <a:chOff x="0" y="-1050"/>
            <a:chExt cx="9144000" cy="674375"/>
          </a:xfrm>
        </p:grpSpPr>
        <p:sp>
          <p:nvSpPr>
            <p:cNvPr id="11" name="Rectangle 10"/>
            <p:cNvSpPr/>
            <p:nvPr/>
          </p:nvSpPr>
          <p:spPr>
            <a:xfrm>
              <a:off x="0" y="-1050"/>
              <a:ext cx="9144000" cy="673325"/>
            </a:xfrm>
            <a:prstGeom prst="rect">
              <a:avLst/>
            </a:prstGeom>
            <a:gradFill flip="none" rotWithShape="1">
              <a:gsLst>
                <a:gs pos="51000">
                  <a:schemeClr val="bg1">
                    <a:lumMod val="85000"/>
                  </a:schemeClr>
                </a:gs>
                <a:gs pos="85000">
                  <a:schemeClr val="bg1"/>
                </a:gs>
              </a:gsLst>
              <a:lin ang="10800000" scaled="0"/>
              <a:tileRec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738899" y="211660"/>
              <a:ext cx="5666203" cy="461665"/>
            </a:xfrm>
            <a:prstGeom prst="rect">
              <a:avLst/>
            </a:prstGeom>
            <a:noFill/>
          </p:spPr>
          <p:txBody>
            <a:bodyPr wrap="square" rtlCol="0">
              <a:spAutoFit/>
            </a:bodyPr>
            <a:lstStyle/>
            <a:p>
              <a:pPr algn="ctr"/>
              <a:r>
                <a:rPr lang="en-US" sz="2400" dirty="0" smtClean="0">
                  <a:solidFill>
                    <a:schemeClr val="accent1">
                      <a:lumMod val="75000"/>
                    </a:schemeClr>
                  </a:solidFill>
                  <a:latin typeface="Candara"/>
                  <a:cs typeface="Candara"/>
                </a:rPr>
                <a:t>Traditional Resource Practices</a:t>
              </a:r>
              <a:endParaRPr lang="en-US" sz="2400" dirty="0">
                <a:solidFill>
                  <a:schemeClr val="accent1">
                    <a:lumMod val="75000"/>
                  </a:schemeClr>
                </a:solidFill>
                <a:latin typeface="Candara"/>
                <a:cs typeface="Candara"/>
              </a:endParaRPr>
            </a:p>
          </p:txBody>
        </p:sp>
      </p:grpSp>
      <p:pic>
        <p:nvPicPr>
          <p:cNvPr id="13" name="Picture 12"/>
          <p:cNvPicPr>
            <a:picLocks noChangeAspect="1"/>
          </p:cNvPicPr>
          <p:nvPr/>
        </p:nvPicPr>
        <p:blipFill>
          <a:blip r:embed="rId3"/>
          <a:stretch>
            <a:fillRect/>
          </a:stretch>
        </p:blipFill>
        <p:spPr>
          <a:xfrm>
            <a:off x="0" y="0"/>
            <a:ext cx="9144000" cy="908518"/>
          </a:xfrm>
          <a:prstGeom prst="rect">
            <a:avLst/>
          </a:prstGeom>
        </p:spPr>
      </p:pic>
      <p:pic>
        <p:nvPicPr>
          <p:cNvPr id="8" name="Picture 7"/>
          <p:cNvPicPr>
            <a:picLocks noChangeAspect="1"/>
          </p:cNvPicPr>
          <p:nvPr/>
        </p:nvPicPr>
        <p:blipFill>
          <a:blip r:embed="rId4"/>
          <a:stretch>
            <a:fillRect/>
          </a:stretch>
        </p:blipFill>
        <p:spPr>
          <a:xfrm>
            <a:off x="6096290" y="1696494"/>
            <a:ext cx="536424" cy="409376"/>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53671" y="1696494"/>
            <a:ext cx="533360" cy="409376"/>
          </a:xfrm>
          <a:prstGeom prst="rect">
            <a:avLst/>
          </a:prstGeom>
        </p:spPr>
      </p:pic>
    </p:spTree>
    <p:extLst>
      <p:ext uri="{BB962C8B-B14F-4D97-AF65-F5344CB8AC3E}">
        <p14:creationId xmlns:p14="http://schemas.microsoft.com/office/powerpoint/2010/main" val="2329196587"/>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78359" y="1285383"/>
            <a:ext cx="7787283" cy="5572617"/>
          </a:xfrm>
          <a:prstGeom prst="rect">
            <a:avLst/>
          </a:prstGeom>
        </p:spPr>
      </p:pic>
      <p:grpSp>
        <p:nvGrpSpPr>
          <p:cNvPr id="8" name="Group 7"/>
          <p:cNvGrpSpPr/>
          <p:nvPr/>
        </p:nvGrpSpPr>
        <p:grpSpPr>
          <a:xfrm>
            <a:off x="0" y="633976"/>
            <a:ext cx="9144000" cy="674375"/>
            <a:chOff x="0" y="-1050"/>
            <a:chExt cx="9144000" cy="674375"/>
          </a:xfrm>
        </p:grpSpPr>
        <p:sp>
          <p:nvSpPr>
            <p:cNvPr id="9" name="Rectangle 8"/>
            <p:cNvSpPr/>
            <p:nvPr/>
          </p:nvSpPr>
          <p:spPr>
            <a:xfrm>
              <a:off x="0" y="-1050"/>
              <a:ext cx="9144000" cy="673325"/>
            </a:xfrm>
            <a:prstGeom prst="rect">
              <a:avLst/>
            </a:prstGeom>
            <a:gradFill flip="none" rotWithShape="1">
              <a:gsLst>
                <a:gs pos="51000">
                  <a:schemeClr val="bg1">
                    <a:lumMod val="85000"/>
                  </a:schemeClr>
                </a:gs>
                <a:gs pos="85000">
                  <a:schemeClr val="bg1"/>
                </a:gs>
              </a:gsLst>
              <a:lin ang="10800000" scaled="0"/>
              <a:tileRec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738899" y="211660"/>
              <a:ext cx="5666203" cy="461665"/>
            </a:xfrm>
            <a:prstGeom prst="rect">
              <a:avLst/>
            </a:prstGeom>
            <a:noFill/>
          </p:spPr>
          <p:txBody>
            <a:bodyPr wrap="square" rtlCol="0">
              <a:spAutoFit/>
            </a:bodyPr>
            <a:lstStyle/>
            <a:p>
              <a:pPr algn="ctr"/>
              <a:r>
                <a:rPr lang="en-US" sz="2400" dirty="0" smtClean="0">
                  <a:solidFill>
                    <a:schemeClr val="accent1">
                      <a:lumMod val="75000"/>
                    </a:schemeClr>
                  </a:solidFill>
                  <a:latin typeface="Candara"/>
                  <a:cs typeface="Candara"/>
                </a:rPr>
                <a:t>Traditional Resource Practices</a:t>
              </a:r>
              <a:endParaRPr lang="en-US" sz="2400" dirty="0">
                <a:solidFill>
                  <a:schemeClr val="accent1">
                    <a:lumMod val="75000"/>
                  </a:schemeClr>
                </a:solidFill>
                <a:latin typeface="Candara"/>
                <a:cs typeface="Candara"/>
              </a:endParaRPr>
            </a:p>
          </p:txBody>
        </p:sp>
      </p:grpSp>
      <p:pic>
        <p:nvPicPr>
          <p:cNvPr id="11" name="Picture 10"/>
          <p:cNvPicPr>
            <a:picLocks noChangeAspect="1"/>
          </p:cNvPicPr>
          <p:nvPr/>
        </p:nvPicPr>
        <p:blipFill>
          <a:blip r:embed="rId3"/>
          <a:stretch>
            <a:fillRect/>
          </a:stretch>
        </p:blipFill>
        <p:spPr>
          <a:xfrm>
            <a:off x="0" y="0"/>
            <a:ext cx="9144000" cy="908518"/>
          </a:xfrm>
          <a:prstGeom prst="rect">
            <a:avLst/>
          </a:prstGeom>
        </p:spPr>
      </p:pic>
    </p:spTree>
    <p:extLst>
      <p:ext uri="{BB962C8B-B14F-4D97-AF65-F5344CB8AC3E}">
        <p14:creationId xmlns:p14="http://schemas.microsoft.com/office/powerpoint/2010/main" val="2140126089"/>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marL="0" indent="0">
              <a:buNone/>
            </a:pPr>
            <a:endParaRPr lang="en-US" dirty="0" smtClean="0"/>
          </a:p>
          <a:p>
            <a:endParaRPr lang="en-US" dirty="0" smtClean="0"/>
          </a:p>
        </p:txBody>
      </p:sp>
      <p:sp>
        <p:nvSpPr>
          <p:cNvPr id="2" name="Title 1"/>
          <p:cNvSpPr>
            <a:spLocks noGrp="1"/>
          </p:cNvSpPr>
          <p:nvPr>
            <p:ph type="title" idx="4294967295"/>
          </p:nvPr>
        </p:nvSpPr>
        <p:spPr>
          <a:xfrm>
            <a:off x="493889" y="274638"/>
            <a:ext cx="8229600" cy="1143000"/>
          </a:xfrm>
        </p:spPr>
        <p:txBody>
          <a:bodyPr>
            <a:normAutofit fontScale="90000"/>
          </a:bodyPr>
          <a:lstStyle/>
          <a:p>
            <a:r>
              <a:rPr lang="en-US" b="1" dirty="0">
                <a:solidFill>
                  <a:srgbClr val="660066"/>
                </a:solidFill>
              </a:rPr>
              <a:t>t</a:t>
            </a:r>
            <a:r>
              <a:rPr lang="en-US" b="1" dirty="0" smtClean="0">
                <a:solidFill>
                  <a:srgbClr val="660066"/>
                </a:solidFill>
              </a:rPr>
              <a:t>he HCCC Integrated </a:t>
            </a:r>
            <a:r>
              <a:rPr lang="en-US" b="1" dirty="0">
                <a:solidFill>
                  <a:srgbClr val="660066"/>
                </a:solidFill>
              </a:rPr>
              <a:t>W</a:t>
            </a:r>
            <a:r>
              <a:rPr lang="en-US" b="1" dirty="0" smtClean="0">
                <a:solidFill>
                  <a:srgbClr val="660066"/>
                </a:solidFill>
              </a:rPr>
              <a:t>atershed </a:t>
            </a:r>
            <a:r>
              <a:rPr lang="en-US" b="1" dirty="0">
                <a:solidFill>
                  <a:srgbClr val="660066"/>
                </a:solidFill>
              </a:rPr>
              <a:t>P</a:t>
            </a:r>
            <a:r>
              <a:rPr lang="en-US" b="1" dirty="0" smtClean="0">
                <a:solidFill>
                  <a:srgbClr val="660066"/>
                </a:solidFill>
              </a:rPr>
              <a:t>lan</a:t>
            </a:r>
            <a:endParaRPr lang="en-US" b="1" dirty="0">
              <a:solidFill>
                <a:srgbClr val="660066"/>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28231628"/>
              </p:ext>
            </p:extLst>
          </p:nvPr>
        </p:nvGraphicFramePr>
        <p:xfrm>
          <a:off x="95460" y="1436923"/>
          <a:ext cx="9048540" cy="5127506"/>
        </p:xfrm>
        <a:graphic>
          <a:graphicData uri="http://schemas.openxmlformats.org/presentationml/2006/ole">
            <mc:AlternateContent xmlns:mc="http://schemas.openxmlformats.org/markup-compatibility/2006">
              <mc:Choice xmlns:v="urn:schemas-microsoft-com:vml" Requires="v">
                <p:oleObj spid="_x0000_s1032" name="Document" r:id="rId3" imgW="6096000" imgH="3454400" progId="Word.Document.12">
                  <p:embed/>
                </p:oleObj>
              </mc:Choice>
              <mc:Fallback>
                <p:oleObj name="Document" r:id="rId3" imgW="6096000" imgH="3454400" progId="Word.Document.12">
                  <p:embed/>
                  <p:pic>
                    <p:nvPicPr>
                      <p:cNvPr id="0" name=""/>
                      <p:cNvPicPr/>
                      <p:nvPr/>
                    </p:nvPicPr>
                    <p:blipFill>
                      <a:blip r:embed="rId4"/>
                      <a:stretch>
                        <a:fillRect/>
                      </a:stretch>
                    </p:blipFill>
                    <p:spPr>
                      <a:xfrm>
                        <a:off x="95460" y="1436923"/>
                        <a:ext cx="9048540" cy="5127506"/>
                      </a:xfrm>
                      <a:prstGeom prst="rect">
                        <a:avLst/>
                      </a:prstGeom>
                    </p:spPr>
                  </p:pic>
                </p:oleObj>
              </mc:Fallback>
            </mc:AlternateContent>
          </a:graphicData>
        </a:graphic>
      </p:graphicFrame>
    </p:spTree>
    <p:extLst>
      <p:ext uri="{BB962C8B-B14F-4D97-AF65-F5344CB8AC3E}">
        <p14:creationId xmlns:p14="http://schemas.microsoft.com/office/powerpoint/2010/main" val="399592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660066"/>
                </a:solidFill>
              </a:rPr>
              <a:t>the HCCC Integrated Watershed Plan</a:t>
            </a:r>
            <a:endParaRPr lang="en-US" dirty="0"/>
          </a:p>
        </p:txBody>
      </p:sp>
      <p:sp>
        <p:nvSpPr>
          <p:cNvPr id="3" name="Content Placeholder 2"/>
          <p:cNvSpPr>
            <a:spLocks noGrp="1"/>
          </p:cNvSpPr>
          <p:nvPr>
            <p:ph idx="1"/>
          </p:nvPr>
        </p:nvSpPr>
        <p:spPr/>
        <p:txBody>
          <a:bodyPr>
            <a:normAutofit/>
          </a:bodyPr>
          <a:lstStyle/>
          <a:p>
            <a:r>
              <a:rPr lang="en-US" dirty="0" smtClean="0"/>
              <a:t>Establish five year </a:t>
            </a:r>
            <a:r>
              <a:rPr lang="en-US" b="1" dirty="0" smtClean="0"/>
              <a:t>strategic priorities </a:t>
            </a:r>
            <a:r>
              <a:rPr lang="en-US" dirty="0" smtClean="0"/>
              <a:t>for HCCC</a:t>
            </a:r>
          </a:p>
          <a:p>
            <a:r>
              <a:rPr lang="en-US" dirty="0" smtClean="0"/>
              <a:t>Focus on five </a:t>
            </a:r>
            <a:r>
              <a:rPr lang="en-US" b="1" dirty="0" smtClean="0"/>
              <a:t>focal components</a:t>
            </a:r>
            <a:r>
              <a:rPr lang="en-US" dirty="0" smtClean="0"/>
              <a:t>:</a:t>
            </a:r>
          </a:p>
          <a:p>
            <a:pPr lvl="1"/>
            <a:r>
              <a:rPr lang="en-US" dirty="0" smtClean="0"/>
              <a:t>Shellfish, Commercial </a:t>
            </a:r>
            <a:r>
              <a:rPr lang="en-US" dirty="0" err="1" smtClean="0"/>
              <a:t>shellfishing</a:t>
            </a:r>
            <a:r>
              <a:rPr lang="en-US" dirty="0" smtClean="0"/>
              <a:t>, Salmon, Forests, forestry</a:t>
            </a:r>
          </a:p>
          <a:p>
            <a:r>
              <a:rPr lang="en-US" dirty="0" smtClean="0"/>
              <a:t>Four </a:t>
            </a:r>
            <a:r>
              <a:rPr lang="en-US" b="1" dirty="0" smtClean="0"/>
              <a:t>p</a:t>
            </a:r>
            <a:r>
              <a:rPr lang="en-US" b="1" dirty="0" smtClean="0"/>
              <a:t>rimary </a:t>
            </a:r>
            <a:r>
              <a:rPr lang="en-US" b="1" dirty="0" smtClean="0"/>
              <a:t>pressures</a:t>
            </a:r>
            <a:r>
              <a:rPr lang="en-US" dirty="0" smtClean="0"/>
              <a:t>:</a:t>
            </a:r>
          </a:p>
          <a:p>
            <a:pPr lvl="1"/>
            <a:r>
              <a:rPr lang="en-US" dirty="0" smtClean="0"/>
              <a:t>Commercial and residential development, transportation and service corridors</a:t>
            </a:r>
            <a:r>
              <a:rPr lang="en-US" dirty="0" smtClean="0"/>
              <a:t>, Climate </a:t>
            </a:r>
            <a:r>
              <a:rPr lang="en-US" dirty="0" smtClean="0"/>
              <a:t>change and ocean acidification, wastewater discharges and </a:t>
            </a:r>
            <a:r>
              <a:rPr lang="en-US" dirty="0" err="1" smtClean="0"/>
              <a:t>stormwater</a:t>
            </a:r>
            <a:r>
              <a:rPr lang="en-US" dirty="0" smtClean="0"/>
              <a:t> runoff</a:t>
            </a:r>
            <a:endParaRPr lang="en-US" dirty="0"/>
          </a:p>
        </p:txBody>
      </p:sp>
    </p:spTree>
    <p:extLst>
      <p:ext uri="{BB962C8B-B14F-4D97-AF65-F5344CB8AC3E}">
        <p14:creationId xmlns:p14="http://schemas.microsoft.com/office/powerpoint/2010/main" val="206245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660066"/>
                </a:solidFill>
              </a:rPr>
              <a:t>the HCCC Integrated Watershed Plan</a:t>
            </a:r>
            <a:endParaRPr lang="en-US" dirty="0"/>
          </a:p>
        </p:txBody>
      </p:sp>
      <p:sp>
        <p:nvSpPr>
          <p:cNvPr id="3" name="Content Placeholder 2"/>
          <p:cNvSpPr>
            <a:spLocks noGrp="1"/>
          </p:cNvSpPr>
          <p:nvPr>
            <p:ph idx="1"/>
          </p:nvPr>
        </p:nvSpPr>
        <p:spPr/>
        <p:txBody>
          <a:bodyPr>
            <a:normAutofit/>
          </a:bodyPr>
          <a:lstStyle/>
          <a:p>
            <a:r>
              <a:rPr lang="en-US" b="1" dirty="0" smtClean="0"/>
              <a:t>Key strategies: </a:t>
            </a:r>
            <a:r>
              <a:rPr lang="en-US" dirty="0" smtClean="0"/>
              <a:t>HCCC is uniquely positioned as regional entity to advance:</a:t>
            </a:r>
          </a:p>
          <a:p>
            <a:pPr lvl="1"/>
            <a:r>
              <a:rPr lang="en-US" dirty="0" smtClean="0"/>
              <a:t>Policy and regulatory</a:t>
            </a:r>
          </a:p>
          <a:p>
            <a:pPr lvl="1"/>
            <a:r>
              <a:rPr lang="en-US" dirty="0" smtClean="0"/>
              <a:t>Ecological restoration, remediation or enhancement</a:t>
            </a:r>
          </a:p>
          <a:p>
            <a:pPr lvl="1"/>
            <a:r>
              <a:rPr lang="en-US" dirty="0" smtClean="0"/>
              <a:t>Education, outreach and communication</a:t>
            </a:r>
            <a:endParaRPr lang="en-US" dirty="0"/>
          </a:p>
        </p:txBody>
      </p:sp>
    </p:spTree>
    <p:extLst>
      <p:ext uri="{BB962C8B-B14F-4D97-AF65-F5344CB8AC3E}">
        <p14:creationId xmlns:p14="http://schemas.microsoft.com/office/powerpoint/2010/main" val="270211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03" y="304444"/>
            <a:ext cx="8878994" cy="1143000"/>
          </a:xfrm>
        </p:spPr>
        <p:txBody>
          <a:bodyPr>
            <a:noAutofit/>
          </a:bodyPr>
          <a:lstStyle/>
          <a:p>
            <a:r>
              <a:rPr lang="en-US" sz="3600" b="1" dirty="0" smtClean="0">
                <a:solidFill>
                  <a:schemeClr val="tx1">
                    <a:lumMod val="75000"/>
                    <a:lumOff val="25000"/>
                  </a:schemeClr>
                </a:solidFill>
                <a:latin typeface="Arial"/>
                <a:cs typeface="Arial"/>
              </a:rPr>
              <a:t>the HCCC Integrated Watershed </a:t>
            </a:r>
            <a:r>
              <a:rPr lang="en-US" sz="3600" b="1" dirty="0" smtClean="0">
                <a:solidFill>
                  <a:schemeClr val="tx1">
                    <a:lumMod val="75000"/>
                    <a:lumOff val="25000"/>
                  </a:schemeClr>
                </a:solidFill>
                <a:latin typeface="Arial"/>
                <a:cs typeface="Arial"/>
              </a:rPr>
              <a:t>Plan</a:t>
            </a:r>
            <a:endParaRPr lang="en-US" sz="2000" b="1" dirty="0">
              <a:solidFill>
                <a:schemeClr val="tx1">
                  <a:lumMod val="75000"/>
                  <a:lumOff val="25000"/>
                </a:schemeClr>
              </a:solidFill>
              <a:latin typeface="Arial"/>
              <a:cs typeface="Arial"/>
            </a:endParaRPr>
          </a:p>
        </p:txBody>
      </p:sp>
      <p:pic>
        <p:nvPicPr>
          <p:cNvPr id="4" name="Picture 3"/>
          <p:cNvPicPr>
            <a:picLocks noChangeAspect="1"/>
          </p:cNvPicPr>
          <p:nvPr/>
        </p:nvPicPr>
        <p:blipFill rotWithShape="1">
          <a:blip r:embed="rId3"/>
          <a:srcRect t="8248" b="27680"/>
          <a:stretch/>
        </p:blipFill>
        <p:spPr>
          <a:xfrm>
            <a:off x="-11794" y="1947898"/>
            <a:ext cx="9167588" cy="4208362"/>
          </a:xfrm>
          <a:prstGeom prst="rect">
            <a:avLst/>
          </a:prstGeom>
        </p:spPr>
      </p:pic>
    </p:spTree>
    <p:extLst>
      <p:ext uri="{BB962C8B-B14F-4D97-AF65-F5344CB8AC3E}">
        <p14:creationId xmlns:p14="http://schemas.microsoft.com/office/powerpoint/2010/main" val="3921038958"/>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6826543"/>
          </a:xfrm>
          <a:prstGeom prst="rect">
            <a:avLst/>
          </a:prstGeom>
        </p:spPr>
      </p:pic>
    </p:spTree>
    <p:extLst>
      <p:ext uri="{BB962C8B-B14F-4D97-AF65-F5344CB8AC3E}">
        <p14:creationId xmlns:p14="http://schemas.microsoft.com/office/powerpoint/2010/main" val="2508173072"/>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29" r="5999"/>
          <a:stretch/>
        </p:blipFill>
        <p:spPr>
          <a:xfrm>
            <a:off x="0" y="60683"/>
            <a:ext cx="9152351" cy="2297002"/>
          </a:xfrm>
          <a:prstGeom prst="rect">
            <a:avLst/>
          </a:prstGeom>
        </p:spPr>
      </p:pic>
      <p:pic>
        <p:nvPicPr>
          <p:cNvPr id="3" name="Picture 2"/>
          <p:cNvPicPr>
            <a:picLocks noChangeAspect="1"/>
          </p:cNvPicPr>
          <p:nvPr/>
        </p:nvPicPr>
        <p:blipFill rotWithShape="1">
          <a:blip r:embed="rId3"/>
          <a:srcRect l="5414" r="6744" b="788"/>
          <a:stretch/>
        </p:blipFill>
        <p:spPr>
          <a:xfrm>
            <a:off x="-1" y="2353979"/>
            <a:ext cx="9144001" cy="4504021"/>
          </a:xfrm>
          <a:prstGeom prst="rect">
            <a:avLst/>
          </a:prstGeom>
        </p:spPr>
      </p:pic>
    </p:spTree>
    <p:extLst>
      <p:ext uri="{BB962C8B-B14F-4D97-AF65-F5344CB8AC3E}">
        <p14:creationId xmlns:p14="http://schemas.microsoft.com/office/powerpoint/2010/main" val="3988332131"/>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0"/>
            <a:ext cx="9113520" cy="6858000"/>
          </a:xfrm>
          <a:prstGeom prst="rect">
            <a:avLst/>
          </a:prstGeom>
        </p:spPr>
      </p:pic>
    </p:spTree>
    <p:extLst>
      <p:ext uri="{BB962C8B-B14F-4D97-AF65-F5344CB8AC3E}">
        <p14:creationId xmlns:p14="http://schemas.microsoft.com/office/powerpoint/2010/main" val="4236452946"/>
      </p:ext>
    </p:extLst>
  </p:cSld>
  <p:clrMapOvr>
    <a:masterClrMapping/>
  </p:clrMapOvr>
  <mc:AlternateContent xmlns:mc="http://schemas.openxmlformats.org/markup-compatibility/2006" xmlns:p14="http://schemas.microsoft.com/office/powerpoint/2010/main">
    <mc:Choice Requires="p14">
      <p:transition p14:dur="100" advClick="0" advTm="12000">
        <p:cut/>
      </p:transition>
    </mc:Choice>
    <mc:Fallback xmlns="">
      <p:transition xmlns:p14="http://schemas.microsoft.com/office/powerpoint/2010/main" advClick="0" advTm="12000">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302</TotalTime>
  <Words>241</Words>
  <Application>Microsoft Macintosh PowerPoint</Application>
  <PresentationFormat>On-screen Show (4:3)</PresentationFormat>
  <Paragraphs>34</Paragraphs>
  <Slides>28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Document</vt:lpstr>
      <vt:lpstr>the HCCC Integrated Watershed Plan Alliance for a Healthy South Sound Council  19 May 2015</vt:lpstr>
      <vt:lpstr>the HCCC Integrated Watershed Plan</vt:lpstr>
      <vt:lpstr>the HCCC Integrated Watershed Plan</vt:lpstr>
      <vt:lpstr>the HCCC Integrated Watershed Plan</vt:lpstr>
      <vt:lpstr>the HCCC Integrated Watershed Plan</vt:lpstr>
      <vt:lpstr>the HCCC Integrated Watershed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Hood Canal Coordinating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Adaptation &amp;  the HCCC Integrated Watershed Plan</dc:title>
  <dc:creator>Haley Harguth</dc:creator>
  <cp:lastModifiedBy>Scott Brewer</cp:lastModifiedBy>
  <cp:revision>10</cp:revision>
  <dcterms:created xsi:type="dcterms:W3CDTF">2015-05-07T13:54:25Z</dcterms:created>
  <dcterms:modified xsi:type="dcterms:W3CDTF">2015-05-19T14:43:43Z</dcterms:modified>
</cp:coreProperties>
</file>