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99" r:id="rId2"/>
    <p:sldId id="297" r:id="rId3"/>
    <p:sldId id="300" r:id="rId4"/>
    <p:sldId id="315" r:id="rId5"/>
    <p:sldId id="302" r:id="rId6"/>
    <p:sldId id="316" r:id="rId7"/>
    <p:sldId id="314" r:id="rId8"/>
    <p:sldId id="301" r:id="rId9"/>
    <p:sldId id="304" r:id="rId10"/>
    <p:sldId id="303" r:id="rId11"/>
    <p:sldId id="305" r:id="rId12"/>
    <p:sldId id="306" r:id="rId13"/>
    <p:sldId id="317" r:id="rId14"/>
    <p:sldId id="318" r:id="rId15"/>
    <p:sldId id="308" r:id="rId16"/>
    <p:sldId id="309" r:id="rId17"/>
    <p:sldId id="327" r:id="rId18"/>
    <p:sldId id="312" r:id="rId19"/>
    <p:sldId id="310" r:id="rId20"/>
    <p:sldId id="291" r:id="rId21"/>
    <p:sldId id="313" r:id="rId22"/>
    <p:sldId id="280" r:id="rId23"/>
    <p:sldId id="259" r:id="rId24"/>
    <p:sldId id="322" r:id="rId25"/>
    <p:sldId id="326" r:id="rId26"/>
    <p:sldId id="324" r:id="rId27"/>
    <p:sldId id="323" r:id="rId28"/>
    <p:sldId id="295" r:id="rId29"/>
    <p:sldId id="319" r:id="rId30"/>
    <p:sldId id="320" r:id="rId31"/>
    <p:sldId id="321" r:id="rId32"/>
    <p:sldId id="268" r:id="rId33"/>
    <p:sldId id="31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4E45"/>
    <a:srgbClr val="3D4D46"/>
    <a:srgbClr val="404A48"/>
    <a:srgbClr val="709C7A"/>
    <a:srgbClr val="CC9900"/>
    <a:srgbClr val="00FF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2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0CA8E-11C7-4F3B-9805-25E00DBAB039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AF834-5724-4829-A584-6AA3C51394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1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AF834-5724-4829-A584-6AA3C513947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77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AF834-5724-4829-A584-6AA3C513947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43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AF834-5724-4829-A584-6AA3C513947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ABE-98CF-42F6-8A32-77E3EF28A76C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0B71-6121-4053-92F3-89B166A17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ABE-98CF-42F6-8A32-77E3EF28A76C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0B71-6121-4053-92F3-89B166A17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ABE-98CF-42F6-8A32-77E3EF28A76C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0B71-6121-4053-92F3-89B166A17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ABE-98CF-42F6-8A32-77E3EF28A76C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0B71-6121-4053-92F3-89B166A17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ABE-98CF-42F6-8A32-77E3EF28A76C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0B71-6121-4053-92F3-89B166A17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ABE-98CF-42F6-8A32-77E3EF28A76C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0B71-6121-4053-92F3-89B166A17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ABE-98CF-42F6-8A32-77E3EF28A76C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0B71-6121-4053-92F3-89B166A17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ABE-98CF-42F6-8A32-77E3EF28A76C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0B71-6121-4053-92F3-89B166A17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ABE-98CF-42F6-8A32-77E3EF28A76C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0B71-6121-4053-92F3-89B166A17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ABE-98CF-42F6-8A32-77E3EF28A76C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0B71-6121-4053-92F3-89B166A17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ABE-98CF-42F6-8A32-77E3EF28A76C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0B71-6121-4053-92F3-89B166A17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32ABE-98CF-42F6-8A32-77E3EF28A76C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00B71-6121-4053-92F3-89B166A17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1144"/>
            <a:ext cx="1298561" cy="1066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Cambria" panose="02040503050406030204" pitchFamily="18" charset="0"/>
                <a:ea typeface="+mn-ea"/>
                <a:cs typeface="+mn-cs"/>
              </a:rPr>
              <a:t>           Oakland Bay Conservation</a:t>
            </a:r>
            <a:br>
              <a:rPr lang="en-US" sz="3200" b="1" dirty="0" smtClean="0">
                <a:latin typeface="Cambria" panose="02040503050406030204" pitchFamily="18" charset="0"/>
                <a:ea typeface="+mn-ea"/>
                <a:cs typeface="+mn-cs"/>
              </a:rPr>
            </a:br>
            <a:r>
              <a:rPr lang="en-US" sz="3200" b="1" dirty="0" smtClean="0">
                <a:latin typeface="Cambria" panose="02040503050406030204" pitchFamily="18" charset="0"/>
                <a:ea typeface="+mn-ea"/>
                <a:cs typeface="+mn-cs"/>
              </a:rPr>
              <a:t>              </a:t>
            </a:r>
            <a:r>
              <a:rPr lang="en-US" sz="3200" dirty="0" smtClean="0">
                <a:latin typeface="Cambria" panose="02040503050406030204" pitchFamily="18" charset="0"/>
                <a:ea typeface="+mn-ea"/>
                <a:cs typeface="+mn-cs"/>
              </a:rPr>
              <a:t>Regionally important, locally planned </a:t>
            </a:r>
            <a:endParaRPr lang="en-US" sz="3200" dirty="0"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84362"/>
            <a:ext cx="9144000" cy="55833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295400"/>
            <a:ext cx="990600" cy="239638"/>
          </a:xfrm>
          <a:prstGeom prst="rect">
            <a:avLst/>
          </a:prstGeom>
          <a:solidFill>
            <a:srgbClr val="3D4D46"/>
          </a:solidFill>
          <a:ln>
            <a:solidFill>
              <a:srgbClr val="3C4E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8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07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14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04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53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39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0" y="0"/>
            <a:ext cx="6270171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5257800" cy="5715001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095500" y="4645334"/>
            <a:ext cx="4953000" cy="10969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glow rad="228600">
                    <a:schemeClr val="bg1">
                      <a:alpha val="78000"/>
                    </a:schemeClr>
                  </a:glow>
                </a:effectLst>
              </a:rPr>
              <a:t>Sunset </a:t>
            </a:r>
            <a:r>
              <a:rPr lang="en-US" dirty="0" smtClean="0">
                <a:effectLst>
                  <a:glow rad="228600">
                    <a:schemeClr val="bg1">
                      <a:alpha val="78000"/>
                    </a:schemeClr>
                  </a:glow>
                </a:effectLst>
              </a:rPr>
              <a:t>Bluffs</a:t>
            </a:r>
            <a:endParaRPr lang="en-US" dirty="0">
              <a:effectLst>
                <a:glow rad="228600">
                  <a:schemeClr val="bg1">
                    <a:alpha val="78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3853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2095500" y="0"/>
            <a:ext cx="4953000" cy="10969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effectLst>
                  <a:glow rad="228600">
                    <a:schemeClr val="bg1">
                      <a:alpha val="78000"/>
                    </a:schemeClr>
                  </a:glow>
                </a:effectLst>
              </a:rPr>
              <a:t>Bayshore</a:t>
            </a:r>
            <a:endParaRPr lang="en-US" dirty="0">
              <a:effectLst>
                <a:glow rad="228600">
                  <a:schemeClr val="bg1">
                    <a:alpha val="78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6161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52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22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23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95500" y="4549"/>
            <a:ext cx="4953000" cy="1096962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dirty="0" smtClean="0">
                <a:effectLst>
                  <a:glow rad="228600">
                    <a:schemeClr val="bg1">
                      <a:alpha val="78000"/>
                    </a:schemeClr>
                  </a:glow>
                </a:effectLst>
              </a:rPr>
              <a:t>Oakland Bay Park</a:t>
            </a:r>
            <a:endParaRPr lang="en-US" dirty="0">
              <a:effectLst>
                <a:glow rad="228600">
                  <a:schemeClr val="bg1">
                    <a:alpha val="78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9275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CLT Property Files\bayshore - oakland bay\images\misc photos\final bayshore photos\IMG_09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2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46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:\CLT Property Files\bayshore - oakland bay\images\misc photos\final bayshore photos\IMG_09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2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CLT Property Files\bayshore - oakland bay\images\maps\bayshore srfb project site.jpg"/>
          <p:cNvPicPr>
            <a:picLocks noChangeAspect="1" noChangeArrowheads="1"/>
          </p:cNvPicPr>
          <p:nvPr/>
        </p:nvPicPr>
        <p:blipFill>
          <a:blip r:embed="rId3" cstate="print"/>
          <a:srcRect l="5882" t="12879" r="5882" b="3788"/>
          <a:stretch>
            <a:fillRect/>
          </a:stretch>
        </p:blipFill>
        <p:spPr bwMode="auto">
          <a:xfrm>
            <a:off x="1828800" y="0"/>
            <a:ext cx="56734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34617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3686" y="3048000"/>
            <a:ext cx="6730314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81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383" y="3962400"/>
            <a:ext cx="7091265" cy="2895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82" y="0"/>
            <a:ext cx="6085562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35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97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5" y="0"/>
            <a:ext cx="9153395" cy="68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57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" y="0"/>
            <a:ext cx="6705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" y="0"/>
            <a:ext cx="4875663" cy="3657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626504"/>
            <a:ext cx="5625152" cy="423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91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797865"/>
            <a:ext cx="5392200" cy="4060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506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63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800" y="2819400"/>
            <a:ext cx="4648200" cy="4038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351"/>
            <a:ext cx="48006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86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Bayshore</a:t>
            </a:r>
            <a:r>
              <a:rPr lang="en-US" dirty="0" smtClean="0"/>
              <a:t> Partners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524000"/>
            <a:ext cx="77724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Squaxin Island </a:t>
            </a:r>
            <a:r>
              <a:rPr lang="en-US" sz="2800" dirty="0"/>
              <a:t>Tribe – </a:t>
            </a:r>
            <a:r>
              <a:rPr lang="en-US" sz="2800" dirty="0" smtClean="0"/>
              <a:t>scientific data and funding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Mason </a:t>
            </a:r>
            <a:r>
              <a:rPr lang="en-US" sz="2800" dirty="0"/>
              <a:t>Conservation District – restoration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Washington Water Trust – consulting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SPSSEG – </a:t>
            </a:r>
            <a:r>
              <a:rPr lang="en-US" sz="2800" dirty="0" smtClean="0"/>
              <a:t>consulting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Taylor Shellfish Farms – </a:t>
            </a:r>
            <a:r>
              <a:rPr lang="en-US" sz="2800" dirty="0" smtClean="0"/>
              <a:t>funding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US Fish &amp; Wildlife Service – funding (NCW grant)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RCO – funding (WWRP grant)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US EPA – funding (NEP grant)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WA Department of Ecology – funding partner with NCW and NEP grants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57912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Questions?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18468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17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12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97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43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6607" y="0"/>
            <a:ext cx="6141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47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68886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095500" y="0"/>
            <a:ext cx="4953000" cy="10969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glow rad="228600">
                    <a:schemeClr val="bg1">
                      <a:alpha val="78000"/>
                    </a:schemeClr>
                  </a:glow>
                </a:effectLst>
              </a:rPr>
              <a:t>Twin Rivers Ranch</a:t>
            </a:r>
            <a:endParaRPr lang="en-US" dirty="0">
              <a:effectLst>
                <a:glow rad="228600">
                  <a:schemeClr val="bg1">
                    <a:alpha val="78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0826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3628</TotalTime>
  <Words>85</Words>
  <Application>Microsoft Office PowerPoint</Application>
  <PresentationFormat>On-screen Show (4:3)</PresentationFormat>
  <Paragraphs>19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Cambria</vt:lpstr>
      <vt:lpstr>Office Theme</vt:lpstr>
      <vt:lpstr>           Oakland Bay Conservation               Regionally important, locally planned </vt:lpstr>
      <vt:lpstr>Oakland Bay Park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Bayshore Partners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Deschutes River Conservation Phase 3</dc:title>
  <dc:creator>Project Manager</dc:creator>
  <cp:lastModifiedBy>Laurence</cp:lastModifiedBy>
  <cp:revision>311</cp:revision>
  <dcterms:created xsi:type="dcterms:W3CDTF">2012-05-07T17:38:21Z</dcterms:created>
  <dcterms:modified xsi:type="dcterms:W3CDTF">2015-03-17T20:36:13Z</dcterms:modified>
</cp:coreProperties>
</file>