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36"/>
  </p:notesMasterIdLst>
  <p:handoutMasterIdLst>
    <p:handoutMasterId r:id="rId37"/>
  </p:handoutMasterIdLst>
  <p:sldIdLst>
    <p:sldId id="297" r:id="rId3"/>
    <p:sldId id="298" r:id="rId4"/>
    <p:sldId id="264" r:id="rId5"/>
    <p:sldId id="257" r:id="rId6"/>
    <p:sldId id="307" r:id="rId7"/>
    <p:sldId id="265" r:id="rId8"/>
    <p:sldId id="267" r:id="rId9"/>
    <p:sldId id="268" r:id="rId10"/>
    <p:sldId id="269" r:id="rId11"/>
    <p:sldId id="313" r:id="rId12"/>
    <p:sldId id="299" r:id="rId13"/>
    <p:sldId id="270" r:id="rId14"/>
    <p:sldId id="277" r:id="rId15"/>
    <p:sldId id="309" r:id="rId16"/>
    <p:sldId id="312" r:id="rId17"/>
    <p:sldId id="314" r:id="rId18"/>
    <p:sldId id="311" r:id="rId19"/>
    <p:sldId id="272" r:id="rId20"/>
    <p:sldId id="271" r:id="rId21"/>
    <p:sldId id="308" r:id="rId22"/>
    <p:sldId id="316" r:id="rId23"/>
    <p:sldId id="317" r:id="rId24"/>
    <p:sldId id="275" r:id="rId25"/>
    <p:sldId id="318" r:id="rId26"/>
    <p:sldId id="319" r:id="rId27"/>
    <p:sldId id="301" r:id="rId28"/>
    <p:sldId id="320" r:id="rId29"/>
    <p:sldId id="321" r:id="rId30"/>
    <p:sldId id="322" r:id="rId31"/>
    <p:sldId id="323" r:id="rId32"/>
    <p:sldId id="325" r:id="rId33"/>
    <p:sldId id="326" r:id="rId34"/>
    <p:sldId id="302" r:id="rId35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0437" autoAdjust="0"/>
  </p:normalViewPr>
  <p:slideViewPr>
    <p:cSldViewPr snapToGrid="0">
      <p:cViewPr varScale="1">
        <p:scale>
          <a:sx n="93" d="100"/>
          <a:sy n="93" d="100"/>
        </p:scale>
        <p:origin x="12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5CBED-A470-4765-B2C0-EE592D8B4B74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7CB73-C685-4B9A-92BC-43622229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29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8A9E3DA9-AED4-4491-9EDD-928EC6071344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43BE8A7-F42A-4138-BFC3-556733828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83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950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477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rediscretized the regional USGS model to provide much finer resolution for Spanaway WSP, especially near lake and creeks.  MODFLOW shows GW flow paths to lake/creeks, GW discharges rates,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111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851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290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92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452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199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Encourage redevelopment of older residential</a:t>
            </a:r>
            <a:r>
              <a:rPr lang="en-US" baseline="0" dirty="0"/>
              <a:t> and commercial areas west of Pacific that developed prior to SW quality regs.</a:t>
            </a:r>
          </a:p>
          <a:p>
            <a:endParaRPr lang="en-US" baseline="0" dirty="0"/>
          </a:p>
          <a:p>
            <a:r>
              <a:rPr lang="en-US" baseline="0" dirty="0"/>
              <a:t>Two samples collected from well near boat ramp contained elevated zinc, but lake and creek samples were well below WQS for zinc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37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Encourage redevelopment of older residential</a:t>
            </a:r>
            <a:r>
              <a:rPr lang="en-US" baseline="0" dirty="0"/>
              <a:t> and commercial areas west of Pacific that developed prior to SW quality regs.</a:t>
            </a:r>
          </a:p>
          <a:p>
            <a:endParaRPr lang="en-US" baseline="0" dirty="0"/>
          </a:p>
          <a:p>
            <a:r>
              <a:rPr lang="en-US" baseline="0" dirty="0"/>
              <a:t>Two samples collected from well near boat ramp contained elevated zinc, but lake and creek samples were well below WQS for zinc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090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95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F7BCE-04A9-4BF4-8A30-940A68BDED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74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Public facilities (</a:t>
            </a:r>
            <a:r>
              <a:rPr lang="en-US" dirty="0">
                <a:solidFill>
                  <a:srgbClr val="FF0000"/>
                </a:solidFill>
              </a:rPr>
              <a:t>~3,000 </a:t>
            </a:r>
            <a:r>
              <a:rPr lang="en-US" dirty="0"/>
              <a:t>acres)</a:t>
            </a:r>
          </a:p>
          <a:p>
            <a:r>
              <a:rPr lang="en-US" dirty="0"/>
              <a:t>Numerous stormwater infiltration facilities and septic 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283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Permeable</a:t>
            </a:r>
            <a:r>
              <a:rPr lang="en-US" baseline="0" dirty="0"/>
              <a:t> soils</a:t>
            </a:r>
          </a:p>
          <a:p>
            <a:r>
              <a:rPr lang="en-US" baseline="0" dirty="0"/>
              <a:t>Stormwater infiltrates so Little surface runoff</a:t>
            </a:r>
          </a:p>
          <a:p>
            <a:r>
              <a:rPr lang="en-US" baseline="0" dirty="0"/>
              <a:t>Coffee Creek is only appreciable surface water source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13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Lake Park development</a:t>
            </a:r>
          </a:p>
          <a:p>
            <a:r>
              <a:rPr lang="en-US" dirty="0"/>
              <a:t>About 45,000 people live in watershed</a:t>
            </a:r>
          </a:p>
          <a:p>
            <a:r>
              <a:rPr lang="en-US" dirty="0"/>
              <a:t>Residential and commercial land uses </a:t>
            </a:r>
            <a:r>
              <a:rPr lang="en-US" dirty="0">
                <a:solidFill>
                  <a:srgbClr val="FF0000"/>
                </a:solidFill>
              </a:rPr>
              <a:t>(~10,000</a:t>
            </a:r>
            <a:r>
              <a:rPr lang="en-US" dirty="0"/>
              <a:t> acres)</a:t>
            </a:r>
          </a:p>
          <a:p>
            <a:r>
              <a:rPr lang="en-US" dirty="0"/>
              <a:t>Parks and golf courses (</a:t>
            </a:r>
            <a:r>
              <a:rPr lang="en-US" dirty="0">
                <a:solidFill>
                  <a:srgbClr val="FF0000"/>
                </a:solidFill>
              </a:rPr>
              <a:t>~70,000 </a:t>
            </a:r>
            <a:r>
              <a:rPr lang="en-US" dirty="0"/>
              <a:t>acres)</a:t>
            </a:r>
          </a:p>
          <a:p>
            <a:r>
              <a:rPr lang="en-US" dirty="0"/>
              <a:t>Public facilities (</a:t>
            </a:r>
            <a:r>
              <a:rPr lang="en-US" dirty="0">
                <a:solidFill>
                  <a:srgbClr val="FF0000"/>
                </a:solidFill>
              </a:rPr>
              <a:t>~3,000 </a:t>
            </a:r>
            <a:r>
              <a:rPr lang="en-US" dirty="0"/>
              <a:t>acres)</a:t>
            </a:r>
          </a:p>
          <a:p>
            <a:r>
              <a:rPr lang="en-US" dirty="0"/>
              <a:t>Numerous stormwater infiltration facilities and septic 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69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~1,500 dry wells and 130 stormwater infiltration basins in watershed.</a:t>
            </a:r>
          </a:p>
          <a:p>
            <a:endParaRPr lang="en-US" dirty="0"/>
          </a:p>
          <a:p>
            <a:r>
              <a:rPr lang="en-US" dirty="0"/>
              <a:t>Many dry wells near lake have been replaced with infiltration galleries with pre-treatment vaults.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071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~1,500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dry wells and 130 stormwater infiltration basins in watershed.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 dry wells near lake have been replaced with infiltration galleries with pre-treatment vaults.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91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D3E66-379D-4E08-BE3D-95FF93308A2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10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3FD1-B386-482E-8D4B-C6DF6A5DC41D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8FC4-8E55-4CFE-9367-2E584AF67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0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3FD1-B386-482E-8D4B-C6DF6A5DC41D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8FC4-8E55-4CFE-9367-2E584AF67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41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3FD1-B386-482E-8D4B-C6DF6A5DC41D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8FC4-8E55-4CFE-9367-2E584AF67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8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3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 bwMode="auto">
          <a:xfrm>
            <a:off x="0" y="1"/>
            <a:ext cx="12192000" cy="4027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6" name="Picture 25" descr="BC_diagonal_border_light gray copy.png"/>
          <p:cNvPicPr>
            <a:picLocks noChangeAspect="1"/>
          </p:cNvPicPr>
          <p:nvPr userDrawn="1"/>
        </p:nvPicPr>
        <p:blipFill>
          <a:blip r:embed="rId2" cstate="print"/>
          <a:srcRect b="60249"/>
          <a:stretch>
            <a:fillRect/>
          </a:stretch>
        </p:blipFill>
        <p:spPr>
          <a:xfrm>
            <a:off x="1008" y="163514"/>
            <a:ext cx="12190993" cy="598487"/>
          </a:xfrm>
          <a:prstGeom prst="rect">
            <a:avLst/>
          </a:prstGeom>
        </p:spPr>
      </p:pic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1273634"/>
            <a:ext cx="8229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4400" b="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4"/>
          </p:nvPr>
        </p:nvSpPr>
        <p:spPr>
          <a:xfrm>
            <a:off x="406400" y="1045035"/>
            <a:ext cx="8229600" cy="228600"/>
          </a:xfrm>
        </p:spPr>
        <p:txBody>
          <a:bodyPr lIns="0" anchor="t">
            <a:normAutofit/>
          </a:bodyPr>
          <a:lstStyle>
            <a:lvl1pPr marL="0" indent="0">
              <a:buNone/>
              <a:defRPr sz="1600" b="0">
                <a:solidFill>
                  <a:schemeClr val="accent5"/>
                </a:solidFill>
                <a:latin typeface="Franklin Gothic Medium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5"/>
          </p:nvPr>
        </p:nvSpPr>
        <p:spPr>
          <a:xfrm>
            <a:off x="406400" y="2569034"/>
            <a:ext cx="8229600" cy="152400"/>
          </a:xfrm>
        </p:spPr>
        <p:txBody>
          <a:bodyPr lIns="0" anchor="t">
            <a:normAutofit/>
          </a:bodyPr>
          <a:lstStyle>
            <a:lvl1pPr marL="0" indent="0">
              <a:buNone/>
              <a:defRPr sz="1200" b="0">
                <a:solidFill>
                  <a:schemeClr val="accent5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9" name="Picture 2" descr="C:\Users\emilne\Desktop\COLOR\New_BCLogos_2012\New_BCLogos_2012\BC_logo_2line_prple_webPP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31" y="152404"/>
            <a:ext cx="1454469" cy="603504"/>
          </a:xfrm>
          <a:prstGeom prst="rect">
            <a:avLst/>
          </a:prstGeom>
          <a:noFill/>
          <a:ln w="76200">
            <a:solidFill>
              <a:schemeClr val="bg2"/>
            </a:solidFill>
          </a:ln>
        </p:spPr>
      </p:pic>
      <p:sp>
        <p:nvSpPr>
          <p:cNvPr id="23" name="Picture Placeholder 2"/>
          <p:cNvSpPr>
            <a:spLocks noGrp="1"/>
          </p:cNvSpPr>
          <p:nvPr>
            <p:ph type="pic" idx="10"/>
          </p:nvPr>
        </p:nvSpPr>
        <p:spPr>
          <a:xfrm>
            <a:off x="9027885" y="3048000"/>
            <a:ext cx="2946400" cy="1729791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idx="11"/>
          </p:nvPr>
        </p:nvSpPr>
        <p:spPr>
          <a:xfrm>
            <a:off x="9027885" y="4942115"/>
            <a:ext cx="2946400" cy="17526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idx="12"/>
          </p:nvPr>
        </p:nvSpPr>
        <p:spPr>
          <a:xfrm>
            <a:off x="406400" y="3048000"/>
            <a:ext cx="8389256" cy="3646714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00603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47360" cy="4800600"/>
          </a:xfrm>
        </p:spPr>
        <p:txBody>
          <a:bodyPr tIns="0" b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223725" y="1600200"/>
            <a:ext cx="5547360" cy="4800601"/>
          </a:xfrm>
        </p:spPr>
        <p:txBody>
          <a:bodyPr tIns="0" b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6400" y="6553200"/>
            <a:ext cx="107696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r>
              <a:rPr lang="en-US" dirty="0"/>
              <a:t>Brown and Caldwell </a:t>
            </a:r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68657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Dem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martArt Placeholder 2"/>
          <p:cNvSpPr>
            <a:spLocks noGrp="1"/>
          </p:cNvSpPr>
          <p:nvPr>
            <p:ph type="dgm" idx="1"/>
          </p:nvPr>
        </p:nvSpPr>
        <p:spPr>
          <a:xfrm>
            <a:off x="406402" y="1600200"/>
            <a:ext cx="11364684" cy="478971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6400" y="6553200"/>
            <a:ext cx="107696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r>
              <a:rPr lang="en-US" dirty="0"/>
              <a:t>Brown and Caldwell </a:t>
            </a: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70826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00200"/>
            <a:ext cx="11379200" cy="4800600"/>
          </a:xfrm>
        </p:spPr>
        <p:txBody>
          <a:bodyPr lIns="0" tIns="0">
            <a:normAutofit/>
          </a:bodyPr>
          <a:lstStyle>
            <a:lvl1pPr>
              <a:buClr>
                <a:schemeClr val="accent5"/>
              </a:buClr>
              <a:buFont typeface="Arial" pitchFamily="34" charset="0"/>
              <a:buChar char="•"/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1pPr>
            <a:lvl2pPr>
              <a:buClr>
                <a:schemeClr val="accent5"/>
              </a:buClr>
              <a:buFont typeface="Arial" pitchFamily="34" charset="0"/>
              <a:buChar char="•"/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2pPr>
            <a:lvl3pPr>
              <a:buClr>
                <a:schemeClr val="accent5"/>
              </a:buClr>
              <a:buFont typeface="Arial" pitchFamily="34" charset="0"/>
              <a:buChar char="•"/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3pPr>
            <a:lvl4pPr>
              <a:buClr>
                <a:schemeClr val="accent5"/>
              </a:buClr>
              <a:buFont typeface="Arial" pitchFamily="34" charset="0"/>
              <a:buChar char="•"/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itchFamily="34" charset="0"/>
              </a:defRPr>
            </a:lvl4pPr>
            <a:lvl5pPr>
              <a:buClr>
                <a:srgbClr val="7C93A0"/>
              </a:buClr>
              <a:defRPr b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792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6400" y="6553200"/>
            <a:ext cx="107696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r>
              <a:rPr lang="en-US" dirty="0"/>
              <a:t>Brown and Caldwell 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82258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00" y="1600200"/>
            <a:ext cx="11480800" cy="2514600"/>
          </a:xfrm>
        </p:spPr>
        <p:txBody>
          <a:bodyPr lIns="0" anchor="t">
            <a:normAutofit/>
          </a:bodyPr>
          <a:lstStyle>
            <a:lvl1pPr algn="l">
              <a:defRPr sz="4000" b="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1" y="914401"/>
            <a:ext cx="11493500" cy="457201"/>
          </a:xfrm>
        </p:spPr>
        <p:txBody>
          <a:bodyPr lIns="0" anchor="b">
            <a:normAutofit/>
          </a:bodyPr>
          <a:lstStyle>
            <a:lvl1pPr marL="0" indent="0">
              <a:buNone/>
              <a:defRPr sz="2000">
                <a:solidFill>
                  <a:srgbClr val="262626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6400" y="6553200"/>
            <a:ext cx="107696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r>
              <a:rPr lang="en-US" dirty="0"/>
              <a:t>Brown and Caldwell </a:t>
            </a: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0004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entence Befo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6400" y="1598240"/>
            <a:ext cx="7924801" cy="742189"/>
          </a:xfrm>
        </p:spPr>
        <p:txBody>
          <a:bodyPr lIns="0" tIns="0" anchor="t" anchorCtr="0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400" y="2362202"/>
            <a:ext cx="7924800" cy="4027713"/>
          </a:xfrm>
        </p:spPr>
        <p:txBody>
          <a:bodyPr l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031875" indent="-228600"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201738" indent="-169863">
              <a:defRPr sz="2000">
                <a:solidFill>
                  <a:srgbClr val="26262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/>
          </p:nvPr>
        </p:nvSpPr>
        <p:spPr>
          <a:xfrm>
            <a:off x="8519584" y="6086573"/>
            <a:ext cx="3266016" cy="304800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8534400" y="1600201"/>
            <a:ext cx="3236685" cy="4419599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6400" y="6553200"/>
            <a:ext cx="107696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r>
              <a:rPr lang="en-US" dirty="0"/>
              <a:t>Brown and Caldwell </a:t>
            </a:r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35562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Two 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5504" y="3413480"/>
            <a:ext cx="3251200" cy="377471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2"/>
          </p:nvPr>
        </p:nvSpPr>
        <p:spPr>
          <a:xfrm>
            <a:off x="8505504" y="6018342"/>
            <a:ext cx="3251200" cy="371573"/>
          </a:xfr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06400" y="1589314"/>
            <a:ext cx="7910285" cy="4800601"/>
          </a:xfrm>
        </p:spPr>
        <p:txBody>
          <a:bodyPr lIns="0" tIns="0" bIns="0"/>
          <a:lstStyle>
            <a:lvl1pPr>
              <a:lnSpc>
                <a:spcPct val="85000"/>
              </a:lnSpc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031875" indent="-228600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1201738" indent="-169863"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0"/>
          </p:nvPr>
        </p:nvSpPr>
        <p:spPr>
          <a:xfrm>
            <a:off x="8505373" y="1600003"/>
            <a:ext cx="32512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1"/>
          </p:nvPr>
        </p:nvSpPr>
        <p:spPr>
          <a:xfrm>
            <a:off x="8505373" y="4198968"/>
            <a:ext cx="3251200" cy="173374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6400" y="6553200"/>
            <a:ext cx="107696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r>
              <a:rPr lang="en-US" dirty="0"/>
              <a:t>Brown and Caldwell </a:t>
            </a:r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77517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6400" y="6553200"/>
            <a:ext cx="107696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r>
              <a:rPr lang="en-US" dirty="0"/>
              <a:t>Brown and Caldwell 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88060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3FD1-B386-482E-8D4B-C6DF6A5DC41D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8FC4-8E55-4CFE-9367-2E584AF67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44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47360" cy="4800600"/>
          </a:xfrm>
        </p:spPr>
        <p:txBody>
          <a:bodyPr tIns="0" b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502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6223725" y="1600200"/>
            <a:ext cx="5547360" cy="4800601"/>
          </a:xfrm>
        </p:spPr>
        <p:txBody>
          <a:bodyPr tIns="0" bIns="0">
            <a:normAutofit/>
          </a:bodyPr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rgbClr val="26262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6400" y="6553200"/>
            <a:ext cx="107696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r>
              <a:rPr lang="en-US" dirty="0"/>
              <a:t>Brown and Caldwell </a:t>
            </a:r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35762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399" y="1590098"/>
            <a:ext cx="5547360" cy="320040"/>
          </a:xfrm>
        </p:spPr>
        <p:txBody>
          <a:bodyPr tIns="0" bIns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400" y="1963864"/>
            <a:ext cx="5547360" cy="4436936"/>
          </a:xfrm>
        </p:spPr>
        <p:txBody>
          <a:bodyPr tIns="0" bIns="0">
            <a:normAutofit/>
          </a:bodyPr>
          <a:lstStyle>
            <a:lvl1pPr>
              <a:lnSpc>
                <a:spcPct val="95000"/>
              </a:lnSpc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7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6226628" y="1590098"/>
            <a:ext cx="5547360" cy="320040"/>
          </a:xfrm>
        </p:spPr>
        <p:txBody>
          <a:bodyPr tIns="0" bIns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6226628" y="1963865"/>
            <a:ext cx="5547360" cy="4436935"/>
          </a:xfrm>
        </p:spPr>
        <p:txBody>
          <a:bodyPr tIns="0" bIns="0">
            <a:normAutofit/>
          </a:bodyPr>
          <a:lstStyle>
            <a:lvl1pPr>
              <a:lnSpc>
                <a:spcPct val="95000"/>
              </a:lnSpc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-206375">
              <a:tabLst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627063" indent="-169863"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803275" indent="-176213"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973138" indent="-169863"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6400" y="6553200"/>
            <a:ext cx="107696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r>
              <a:rPr lang="en-US" dirty="0"/>
              <a:t>Brown and Caldwell </a:t>
            </a:r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05361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ranklin Gothic Dem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martArt Placeholder 2"/>
          <p:cNvSpPr>
            <a:spLocks noGrp="1"/>
          </p:cNvSpPr>
          <p:nvPr>
            <p:ph type="dgm" idx="1"/>
          </p:nvPr>
        </p:nvSpPr>
        <p:spPr>
          <a:xfrm>
            <a:off x="406402" y="1600200"/>
            <a:ext cx="11364684" cy="478971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6400" y="6553200"/>
            <a:ext cx="107696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r>
              <a:rPr lang="en-US" dirty="0"/>
              <a:t>Brown and Caldwell </a:t>
            </a: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58445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46468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C_diagonal_border_light gray copy.png"/>
          <p:cNvPicPr>
            <a:picLocks noChangeAspect="1"/>
          </p:cNvPicPr>
          <p:nvPr userDrawn="1"/>
        </p:nvPicPr>
        <p:blipFill>
          <a:blip r:embed="rId2" cstate="print"/>
          <a:srcRect b="60249"/>
          <a:stretch>
            <a:fillRect/>
          </a:stretch>
        </p:blipFill>
        <p:spPr>
          <a:xfrm>
            <a:off x="1" y="6096001"/>
            <a:ext cx="12190993" cy="598487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 userDrawn="1"/>
        </p:nvSpPr>
        <p:spPr bwMode="auto">
          <a:xfrm>
            <a:off x="0" y="1"/>
            <a:ext cx="12192000" cy="5921825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31672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219200" y="2514600"/>
            <a:ext cx="10210277" cy="1828800"/>
          </a:xfrm>
        </p:spPr>
        <p:txBody>
          <a:bodyPr lIns="0" rIns="0" anchor="b">
            <a:normAutofit/>
          </a:bodyPr>
          <a:lstStyle>
            <a:lvl1pPr algn="l">
              <a:defRPr sz="4800" b="0">
                <a:solidFill>
                  <a:schemeClr val="bg1"/>
                </a:solidFill>
                <a:latin typeface="Franklin Gothic Dem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6723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495800"/>
            <a:ext cx="10224937" cy="762000"/>
          </a:xfrm>
        </p:spPr>
        <p:txBody>
          <a:bodyPr lIns="0" rIns="0">
            <a:normAutofit/>
          </a:bodyPr>
          <a:lstStyle>
            <a:lvl1pPr marL="0" indent="0">
              <a:buFont typeface="Wingdings" pitchFamily="2" charset="2"/>
              <a:buNone/>
              <a:defRPr sz="2400">
                <a:solidFill>
                  <a:schemeClr val="bg1"/>
                </a:solidFill>
                <a:latin typeface="Franklin Gothic Book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2" descr="C:\Users\emilne\Desktop\COLOR\New_BCLogos_2012\New_BCLogos_2012\BC_logo_2line_prple_webPP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6091206"/>
            <a:ext cx="1454469" cy="603504"/>
          </a:xfrm>
          <a:prstGeom prst="rect">
            <a:avLst/>
          </a:prstGeom>
          <a:noFill/>
          <a:ln w="762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56652263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3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 bwMode="auto">
          <a:xfrm>
            <a:off x="0" y="1"/>
            <a:ext cx="12192000" cy="4027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6" name="Picture 25" descr="BC_diagonal_border_light gray copy.png"/>
          <p:cNvPicPr>
            <a:picLocks noChangeAspect="1"/>
          </p:cNvPicPr>
          <p:nvPr userDrawn="1"/>
        </p:nvPicPr>
        <p:blipFill>
          <a:blip r:embed="rId2" cstate="print"/>
          <a:srcRect b="60249"/>
          <a:stretch>
            <a:fillRect/>
          </a:stretch>
        </p:blipFill>
        <p:spPr>
          <a:xfrm>
            <a:off x="1008" y="163514"/>
            <a:ext cx="12190993" cy="598487"/>
          </a:xfrm>
          <a:prstGeom prst="rect">
            <a:avLst/>
          </a:prstGeom>
        </p:spPr>
      </p:pic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1273634"/>
            <a:ext cx="8229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4400" b="0">
                <a:solidFill>
                  <a:schemeClr val="tx1"/>
                </a:solidFill>
                <a:latin typeface="Franklin Gothic Dem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4"/>
          </p:nvPr>
        </p:nvSpPr>
        <p:spPr>
          <a:xfrm>
            <a:off x="406400" y="1045035"/>
            <a:ext cx="8229600" cy="228600"/>
          </a:xfrm>
        </p:spPr>
        <p:txBody>
          <a:bodyPr lIns="0" anchor="t">
            <a:normAutofit/>
          </a:bodyPr>
          <a:lstStyle>
            <a:lvl1pPr marL="0" indent="0">
              <a:buNone/>
              <a:defRPr sz="1600" b="0">
                <a:solidFill>
                  <a:schemeClr val="accent5"/>
                </a:solidFill>
                <a:latin typeface="Franklin Gothic Medium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5"/>
          </p:nvPr>
        </p:nvSpPr>
        <p:spPr>
          <a:xfrm>
            <a:off x="406400" y="2569034"/>
            <a:ext cx="8229600" cy="152400"/>
          </a:xfrm>
        </p:spPr>
        <p:txBody>
          <a:bodyPr lIns="0" anchor="t">
            <a:normAutofit/>
          </a:bodyPr>
          <a:lstStyle>
            <a:lvl1pPr marL="0" indent="0">
              <a:buNone/>
              <a:defRPr sz="1200" b="0">
                <a:solidFill>
                  <a:schemeClr val="accent5"/>
                </a:solidFill>
                <a:latin typeface="Franklin Gothic Book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9" name="Picture 2" descr="C:\Users\emilne\Desktop\COLOR\New_BCLogos_2012\New_BCLogos_2012\BC_logo_2line_prple_webPP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31" y="152404"/>
            <a:ext cx="1454469" cy="603504"/>
          </a:xfrm>
          <a:prstGeom prst="rect">
            <a:avLst/>
          </a:prstGeom>
          <a:noFill/>
          <a:ln w="76200">
            <a:solidFill>
              <a:schemeClr val="bg2"/>
            </a:solidFill>
          </a:ln>
        </p:spPr>
      </p:pic>
      <p:sp>
        <p:nvSpPr>
          <p:cNvPr id="23" name="Picture Placeholder 2"/>
          <p:cNvSpPr>
            <a:spLocks noGrp="1"/>
          </p:cNvSpPr>
          <p:nvPr>
            <p:ph type="pic" idx="10"/>
          </p:nvPr>
        </p:nvSpPr>
        <p:spPr>
          <a:xfrm>
            <a:off x="9027885" y="3048000"/>
            <a:ext cx="2946400" cy="1729791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idx="11"/>
          </p:nvPr>
        </p:nvSpPr>
        <p:spPr>
          <a:xfrm>
            <a:off x="9027885" y="4942115"/>
            <a:ext cx="2946400" cy="17526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idx="12"/>
          </p:nvPr>
        </p:nvSpPr>
        <p:spPr>
          <a:xfrm>
            <a:off x="406400" y="3048000"/>
            <a:ext cx="8389256" cy="3646714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4320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3FD1-B386-482E-8D4B-C6DF6A5DC41D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8FC4-8E55-4CFE-9367-2E584AF67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71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3FD1-B386-482E-8D4B-C6DF6A5DC41D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8FC4-8E55-4CFE-9367-2E584AF67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4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3FD1-B386-482E-8D4B-C6DF6A5DC41D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8FC4-8E55-4CFE-9367-2E584AF67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94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3FD1-B386-482E-8D4B-C6DF6A5DC41D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8FC4-8E55-4CFE-9367-2E584AF67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51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3FD1-B386-482E-8D4B-C6DF6A5DC41D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8FC4-8E55-4CFE-9367-2E584AF67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7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3FD1-B386-482E-8D4B-C6DF6A5DC41D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8FC4-8E55-4CFE-9367-2E584AF67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17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3FD1-B386-482E-8D4B-C6DF6A5DC41D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8FC4-8E55-4CFE-9367-2E584AF67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37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73FD1-B386-482E-8D4B-C6DF6A5DC41D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28FC4-8E55-4CFE-9367-2E584AF67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5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2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57200"/>
            <a:ext cx="113646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16621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600200"/>
            <a:ext cx="11364685" cy="478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12192000" cy="304800"/>
          </a:xfrm>
          <a:prstGeom prst="rect">
            <a:avLst/>
          </a:prstGeom>
          <a:solidFill>
            <a:schemeClr val="accent5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06400" y="6553200"/>
            <a:ext cx="10769600" cy="21203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r>
              <a:rPr lang="en-US" dirty="0"/>
              <a:t>Brown and Caldwell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277600" y="6536634"/>
            <a:ext cx="508000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B7B7A9"/>
                </a:solidFill>
                <a:latin typeface="Franklin Gothic Book" pitchFamily="34" charset="0"/>
              </a:defRPr>
            </a:lvl1pPr>
          </a:lstStyle>
          <a:p>
            <a:fld id="{83D12EE2-0A52-405F-9235-0A5D75AB58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48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hd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600" b="0">
          <a:solidFill>
            <a:schemeClr val="tx1">
              <a:lumMod val="85000"/>
              <a:lumOff val="15000"/>
            </a:schemeClr>
          </a:solidFill>
          <a:latin typeface="Franklin Gothic Demi" pitchFamily="34" charset="0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228600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8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  <a:ea typeface="+mn-ea"/>
          <a:cs typeface="+mn-cs"/>
        </a:defRPr>
      </a:lvl1pPr>
      <a:lvl2pPr marL="515938" indent="-265113" algn="l" rtl="0" fontAlgn="base">
        <a:lnSpc>
          <a:spcPct val="85000"/>
        </a:lnSpc>
        <a:spcBef>
          <a:spcPct val="2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tabLst/>
        <a:defRPr sz="24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2pPr>
      <a:lvl3pPr marL="744538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4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3pPr>
      <a:lvl4pPr marL="973138" indent="-228600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chemeClr val="accent5"/>
        </a:buClr>
        <a:buFont typeface="Arial" pitchFamily="34" charset="0"/>
        <a:buChar char="•"/>
        <a:defRPr sz="2000">
          <a:solidFill>
            <a:schemeClr val="tx1">
              <a:lumMod val="85000"/>
              <a:lumOff val="15000"/>
            </a:schemeClr>
          </a:solidFill>
          <a:latin typeface="Franklin Gothic Book" pitchFamily="34" charset="0"/>
        </a:defRPr>
      </a:lvl4pPr>
      <a:lvl5pPr marL="1143000" indent="-169863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7C93A0"/>
        </a:buClr>
        <a:buFont typeface="Arial" pitchFamily="34" charset="0"/>
        <a:buChar char="•"/>
        <a:defRPr sz="2000">
          <a:solidFill>
            <a:schemeClr val="tx1"/>
          </a:solidFill>
          <a:latin typeface="Franklin Gothic Book" pitchFamily="34" charset="0"/>
        </a:defRPr>
      </a:lvl5pPr>
      <a:lvl6pPr marL="21732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6304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876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44888" indent="-225425" algn="l" rtl="0" fontAlgn="base">
        <a:lnSpc>
          <a:spcPct val="85000"/>
        </a:lnSpc>
        <a:spcBef>
          <a:spcPct val="40000"/>
        </a:spcBef>
        <a:spcAft>
          <a:spcPct val="0"/>
        </a:spcAft>
        <a:buClr>
          <a:srgbClr val="61781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tkantz@co.pierce.wa.us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06399" y="472249"/>
            <a:ext cx="11303571" cy="2046632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>Spanaway Lake Watershed:</a:t>
            </a:r>
            <a:br>
              <a:rPr lang="en-US" dirty="0" smtClean="0"/>
            </a:br>
            <a:r>
              <a:rPr lang="en-US" dirty="0" smtClean="0"/>
              <a:t>Watershed-Scale Stormwater Planning in a Watershed Dominated by Groundwater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idx="15"/>
          </p:nvPr>
        </p:nvSpPr>
        <p:spPr>
          <a:xfrm>
            <a:off x="406400" y="2400727"/>
            <a:ext cx="7594600" cy="255142"/>
          </a:xfrm>
        </p:spPr>
        <p:txBody>
          <a:bodyPr>
            <a:normAutofit fontScale="85000" lnSpcReduction="20000"/>
          </a:bodyPr>
          <a:lstStyle/>
          <a:p>
            <a:r>
              <a:rPr lang="en-US" sz="1800" b="1" dirty="0" smtClean="0"/>
              <a:t>August </a:t>
            </a:r>
            <a:r>
              <a:rPr lang="en-US" sz="1800" b="1" dirty="0" smtClean="0">
                <a:solidFill>
                  <a:schemeClr val="accent5"/>
                </a:solidFill>
              </a:rPr>
              <a:t>2017		</a:t>
            </a:r>
            <a:r>
              <a:rPr lang="en-US" sz="1800" b="1" dirty="0" err="1" smtClean="0">
                <a:solidFill>
                  <a:schemeClr val="accent5"/>
                </a:solidFill>
              </a:rPr>
              <a:t>StormCon</a:t>
            </a:r>
            <a:endParaRPr lang="en-US" sz="1800" b="1" dirty="0">
              <a:solidFill>
                <a:schemeClr val="accent5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01000" y="3030075"/>
            <a:ext cx="37089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Pierce County: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Tom Kantz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Shuhui Dun</a:t>
            </a:r>
          </a:p>
          <a:p>
            <a:endParaRPr lang="en-US" sz="3200" dirty="0" smtClean="0"/>
          </a:p>
          <a:p>
            <a:r>
              <a:rPr lang="en-US" sz="3200" b="1" dirty="0" smtClean="0"/>
              <a:t>Brown and Caldwell:</a:t>
            </a:r>
          </a:p>
          <a:p>
            <a:r>
              <a:rPr lang="en-US" sz="3200" dirty="0" smtClean="0"/>
              <a:t>     Mike Milne</a:t>
            </a:r>
          </a:p>
          <a:p>
            <a:r>
              <a:rPr lang="en-US" sz="3200" dirty="0" smtClean="0"/>
              <a:t>     Jon Turk</a:t>
            </a:r>
            <a:endParaRPr lang="en-US" sz="3200" dirty="0"/>
          </a:p>
        </p:txBody>
      </p:sp>
      <p:pic>
        <p:nvPicPr>
          <p:cNvPr id="7" name="Picture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6" b="6256"/>
          <a:stretch>
            <a:fillRect/>
          </a:stretch>
        </p:blipFill>
        <p:spPr bwMode="auto">
          <a:xfrm>
            <a:off x="406400" y="2756642"/>
            <a:ext cx="6794643" cy="393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21037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Septic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406400" y="1600200"/>
            <a:ext cx="4956710" cy="4800601"/>
          </a:xfrm>
        </p:spPr>
        <p:txBody>
          <a:bodyPr>
            <a:normAutofit/>
          </a:bodyPr>
          <a:lstStyle/>
          <a:p>
            <a:r>
              <a:rPr lang="en-US" sz="3200" dirty="0"/>
              <a:t>&gt;4,000 septic systems in Spanaway WSP area</a:t>
            </a:r>
          </a:p>
          <a:p>
            <a:r>
              <a:rPr lang="en-US" sz="3200" dirty="0"/>
              <a:t>Surface “failures” are very rare due to very permeable soils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Brown and Caldwell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D12EE2-0A52-405F-9235-0A5D75AB581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90" y="487017"/>
            <a:ext cx="46482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35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73995" y="3313807"/>
            <a:ext cx="9864047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Monitoring and Modeling</a:t>
            </a:r>
            <a:br>
              <a:rPr lang="en-US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Results</a:t>
            </a:r>
            <a:endParaRPr lang="en-US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71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266702"/>
            <a:ext cx="11502787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Spanaway WSP Monitoring Program (10/14-3/16)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406400" y="1333502"/>
            <a:ext cx="5367676" cy="4800601"/>
          </a:xfrm>
        </p:spPr>
        <p:txBody>
          <a:bodyPr>
            <a:normAutofit/>
          </a:bodyPr>
          <a:lstStyle/>
          <a:p>
            <a:r>
              <a:rPr lang="en-US" dirty="0"/>
              <a:t>Coffee, Spanaway &amp; Morey Creeks flow, water quality, sediment, B-IBI</a:t>
            </a:r>
          </a:p>
          <a:p>
            <a:r>
              <a:rPr lang="en-US" dirty="0"/>
              <a:t>Baseflow and storm</a:t>
            </a:r>
          </a:p>
          <a:p>
            <a:r>
              <a:rPr lang="en-US" dirty="0"/>
              <a:t>Spanaway Lake water quality and elevation</a:t>
            </a:r>
          </a:p>
          <a:p>
            <a:r>
              <a:rPr lang="en-US" dirty="0"/>
              <a:t>Groundwater quality &amp; elevation</a:t>
            </a:r>
          </a:p>
          <a:p>
            <a:r>
              <a:rPr lang="en-US" dirty="0"/>
              <a:t>Precipitation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Brown and Caldwell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D12EE2-0A52-405F-9235-0A5D75AB581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29400" y="6400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Spanaway Monitoring Locations</a:t>
            </a: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1149786"/>
            <a:ext cx="3958713" cy="562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24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749" y="0"/>
            <a:ext cx="58307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501" y="275619"/>
            <a:ext cx="5975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ranklin Gothic Demi" panose="020B0703020102020204" pitchFamily="34" charset="0"/>
              </a:rPr>
              <a:t>Hydrological Simulation Program – Fortran (HSPF)</a:t>
            </a:r>
            <a:endParaRPr lang="en-US" sz="4000" dirty="0">
              <a:latin typeface="Franklin Gothic Demi" panose="020B0703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694" y="2136617"/>
            <a:ext cx="58928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Developed Hydrologic Response Units (HRUs) based on land use/land cover, soil, and slope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109 HRUs for pervious areas in WSP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32 HRUs for impervious areas in WSP </a:t>
            </a:r>
          </a:p>
        </p:txBody>
      </p:sp>
    </p:spTree>
    <p:extLst>
      <p:ext uri="{BB962C8B-B14F-4D97-AF65-F5344CB8AC3E}">
        <p14:creationId xmlns:p14="http://schemas.microsoft.com/office/powerpoint/2010/main" val="90494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21932" y="279100"/>
            <a:ext cx="10078948" cy="6858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Franklin Gothic Demi" panose="020B0703020102020204" pitchFamily="34" charset="0"/>
              </a:rPr>
              <a:t>Refined and Calibrated MODFLOW Model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"/>
          <a:stretch/>
        </p:blipFill>
        <p:spPr bwMode="auto">
          <a:xfrm>
            <a:off x="6413499" y="1047631"/>
            <a:ext cx="4114800" cy="5562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25" y="1595063"/>
            <a:ext cx="4584700" cy="27559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35600" y="4433694"/>
            <a:ext cx="3653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 vs. simulated water levels</a:t>
            </a:r>
          </a:p>
        </p:txBody>
      </p:sp>
    </p:spTree>
    <p:extLst>
      <p:ext uri="{BB962C8B-B14F-4D97-AF65-F5344CB8AC3E}">
        <p14:creationId xmlns:p14="http://schemas.microsoft.com/office/powerpoint/2010/main" val="196048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Simulated Hydrologic Metrics for Existing Conditions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96143" y="6487648"/>
            <a:ext cx="8077200" cy="212034"/>
          </a:xfrm>
        </p:spPr>
        <p:txBody>
          <a:bodyPr/>
          <a:lstStyle/>
          <a:p>
            <a:r>
              <a:rPr lang="en-US"/>
              <a:t>Brown and Caldwell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D12EE2-0A52-405F-9235-0A5D75AB581D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260657"/>
              </p:ext>
            </p:extLst>
          </p:nvPr>
        </p:nvGraphicFramePr>
        <p:xfrm>
          <a:off x="406398" y="1633594"/>
          <a:ext cx="10871200" cy="3727281"/>
        </p:xfrm>
        <a:graphic>
          <a:graphicData uri="http://schemas.openxmlformats.org/drawingml/2006/table">
            <a:tbl>
              <a:tblPr firstRow="1" firstCol="1" bandRow="1"/>
              <a:tblGrid>
                <a:gridCol w="2294283">
                  <a:extLst>
                    <a:ext uri="{9D8B030D-6E8A-4147-A177-3AD203B41FA5}">
                      <a16:colId xmlns="" xmlns:a16="http://schemas.microsoft.com/office/drawing/2014/main" val="4024892809"/>
                    </a:ext>
                  </a:extLst>
                </a:gridCol>
                <a:gridCol w="1691897">
                  <a:extLst>
                    <a:ext uri="{9D8B030D-6E8A-4147-A177-3AD203B41FA5}">
                      <a16:colId xmlns="" xmlns:a16="http://schemas.microsoft.com/office/drawing/2014/main" val="3465043887"/>
                    </a:ext>
                  </a:extLst>
                </a:gridCol>
                <a:gridCol w="1691897">
                  <a:extLst>
                    <a:ext uri="{9D8B030D-6E8A-4147-A177-3AD203B41FA5}">
                      <a16:colId xmlns="" xmlns:a16="http://schemas.microsoft.com/office/drawing/2014/main" val="3654294505"/>
                    </a:ext>
                  </a:extLst>
                </a:gridCol>
                <a:gridCol w="1691897">
                  <a:extLst>
                    <a:ext uri="{9D8B030D-6E8A-4147-A177-3AD203B41FA5}">
                      <a16:colId xmlns="" xmlns:a16="http://schemas.microsoft.com/office/drawing/2014/main" val="2472891130"/>
                    </a:ext>
                  </a:extLst>
                </a:gridCol>
                <a:gridCol w="1691897">
                  <a:extLst>
                    <a:ext uri="{9D8B030D-6E8A-4147-A177-3AD203B41FA5}">
                      <a16:colId xmlns="" xmlns:a16="http://schemas.microsoft.com/office/drawing/2014/main" val="1493839277"/>
                    </a:ext>
                  </a:extLst>
                </a:gridCol>
                <a:gridCol w="1809329">
                  <a:extLst>
                    <a:ext uri="{9D8B030D-6E8A-4147-A177-3AD203B41FA5}">
                      <a16:colId xmlns="" xmlns:a16="http://schemas.microsoft.com/office/drawing/2014/main" val="3907378895"/>
                    </a:ext>
                  </a:extLst>
                </a:gridCol>
              </a:tblGrid>
              <a:tr h="372033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Simulated Existing Hydrologic Flashiness Metrics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0589637"/>
                  </a:ext>
                </a:extLst>
              </a:tr>
              <a:tr h="930081"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Hydrologic Flashiness Metric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SW-1</a:t>
                      </a:r>
                      <a:br>
                        <a:rPr lang="en-U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(Spanaway Creek Outlet)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SW-2</a:t>
                      </a:r>
                      <a:br>
                        <a:rPr lang="en-U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(Coffee Creek Inlet)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WSP2</a:t>
                      </a:r>
                      <a:br>
                        <a:rPr lang="en-U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(Spanaway Creek 1)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WSP4</a:t>
                      </a:r>
                      <a:br>
                        <a:rPr lang="en-U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(Morey Creek)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Mean (Range) from 16 streams in DeGasperi et al. (2009)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42277010"/>
                  </a:ext>
                </a:extLst>
              </a:tr>
              <a:tr h="2790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 pulse count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(2–28)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0850213"/>
                  </a:ext>
                </a:extLst>
              </a:tr>
              <a:tr h="2790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 pulse duration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 (7–93)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71513998"/>
                  </a:ext>
                </a:extLst>
              </a:tr>
              <a:tr h="2790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pulse count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(2–22)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47095293"/>
                  </a:ext>
                </a:extLst>
              </a:tr>
              <a:tr h="2790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pulse duration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(2–31)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20822293"/>
                  </a:ext>
                </a:extLst>
              </a:tr>
              <a:tr h="2790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pulse range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168 (34–306)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2187302"/>
                  </a:ext>
                </a:extLst>
              </a:tr>
              <a:tr h="2790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Flow reversals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 (37–70)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68881002"/>
                  </a:ext>
                </a:extLst>
              </a:tr>
              <a:tr h="2790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TQ</a:t>
                      </a:r>
                      <a:r>
                        <a:rPr lang="en-US" sz="1400" baseline="-25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0.43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0.37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0.31 (0.25–0.38)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97478445"/>
                  </a:ext>
                </a:extLst>
              </a:tr>
              <a:tr h="2790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Richards-Baker flashiness index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0.03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0.07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0.27 (0.08–0.49)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8423384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6398" y="5505352"/>
            <a:ext cx="11502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Calibrated model shows that 99% of streamflow is from </a:t>
            </a:r>
            <a:r>
              <a:rPr lang="en-US" sz="3000" dirty="0" smtClean="0"/>
              <a:t>groundwater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/>
              <a:t>Less flashy than other basins in Puget Sound lowlands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340720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Simulated Hydrologic Metrics for Historic and Future Conditions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96143" y="6487648"/>
            <a:ext cx="8077200" cy="212034"/>
          </a:xfrm>
        </p:spPr>
        <p:txBody>
          <a:bodyPr/>
          <a:lstStyle/>
          <a:p>
            <a:r>
              <a:rPr lang="en-US"/>
              <a:t>Brown and Caldwell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D12EE2-0A52-405F-9235-0A5D75AB581D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384601"/>
              </p:ext>
            </p:extLst>
          </p:nvPr>
        </p:nvGraphicFramePr>
        <p:xfrm>
          <a:off x="406400" y="1939175"/>
          <a:ext cx="10871198" cy="4548472"/>
        </p:xfrm>
        <a:graphic>
          <a:graphicData uri="http://schemas.openxmlformats.org/drawingml/2006/table">
            <a:tbl>
              <a:tblPr firstRow="1" firstCol="1" bandRow="1"/>
              <a:tblGrid>
                <a:gridCol w="1737218">
                  <a:extLst>
                    <a:ext uri="{9D8B030D-6E8A-4147-A177-3AD203B41FA5}">
                      <a16:colId xmlns="" xmlns:a16="http://schemas.microsoft.com/office/drawing/2014/main" val="3109153451"/>
                    </a:ext>
                  </a:extLst>
                </a:gridCol>
                <a:gridCol w="1237143">
                  <a:extLst>
                    <a:ext uri="{9D8B030D-6E8A-4147-A177-3AD203B41FA5}">
                      <a16:colId xmlns="" xmlns:a16="http://schemas.microsoft.com/office/drawing/2014/main" val="3857999700"/>
                    </a:ext>
                  </a:extLst>
                </a:gridCol>
                <a:gridCol w="1069726">
                  <a:extLst>
                    <a:ext uri="{9D8B030D-6E8A-4147-A177-3AD203B41FA5}">
                      <a16:colId xmlns="" xmlns:a16="http://schemas.microsoft.com/office/drawing/2014/main" val="1501131070"/>
                    </a:ext>
                  </a:extLst>
                </a:gridCol>
                <a:gridCol w="1158870">
                  <a:extLst>
                    <a:ext uri="{9D8B030D-6E8A-4147-A177-3AD203B41FA5}">
                      <a16:colId xmlns="" xmlns:a16="http://schemas.microsoft.com/office/drawing/2014/main" val="3542759854"/>
                    </a:ext>
                  </a:extLst>
                </a:gridCol>
                <a:gridCol w="1071900">
                  <a:extLst>
                    <a:ext uri="{9D8B030D-6E8A-4147-A177-3AD203B41FA5}">
                      <a16:colId xmlns="" xmlns:a16="http://schemas.microsoft.com/office/drawing/2014/main" val="1887871853"/>
                    </a:ext>
                  </a:extLst>
                </a:gridCol>
                <a:gridCol w="1256710">
                  <a:extLst>
                    <a:ext uri="{9D8B030D-6E8A-4147-A177-3AD203B41FA5}">
                      <a16:colId xmlns="" xmlns:a16="http://schemas.microsoft.com/office/drawing/2014/main" val="2760760277"/>
                    </a:ext>
                  </a:extLst>
                </a:gridCol>
                <a:gridCol w="1256710">
                  <a:extLst>
                    <a:ext uri="{9D8B030D-6E8A-4147-A177-3AD203B41FA5}">
                      <a16:colId xmlns="" xmlns:a16="http://schemas.microsoft.com/office/drawing/2014/main" val="438172344"/>
                    </a:ext>
                  </a:extLst>
                </a:gridCol>
                <a:gridCol w="1158870">
                  <a:extLst>
                    <a:ext uri="{9D8B030D-6E8A-4147-A177-3AD203B41FA5}">
                      <a16:colId xmlns="" xmlns:a16="http://schemas.microsoft.com/office/drawing/2014/main" val="1465683325"/>
                    </a:ext>
                  </a:extLst>
                </a:gridCol>
                <a:gridCol w="924051">
                  <a:extLst>
                    <a:ext uri="{9D8B030D-6E8A-4147-A177-3AD203B41FA5}">
                      <a16:colId xmlns="" xmlns:a16="http://schemas.microsoft.com/office/drawing/2014/main" val="2571898225"/>
                    </a:ext>
                  </a:extLst>
                </a:gridCol>
              </a:tblGrid>
              <a:tr h="423114">
                <a:tc gridSpan="9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Table 6‑10. Simulated Historical and Future Hydrologic Flashiness Metrics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71929454"/>
                  </a:ext>
                </a:extLst>
              </a:tr>
              <a:tr h="952006">
                <a:tc rowSpan="2"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Hydrologic Flashiness Metric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Spanaway Creek Outlet (SW-1)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Coffee Creek Inlet (SW-2)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Spanaway Creek 1 (WSP2)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Morey Creek (WSP4)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Spanaway Creek Outlet (SW-1)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Coffee Creek Inlet (SW-2)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Spanaway Creek 1 (WSP2)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Morey Creek (WSP4)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29107747"/>
                  </a:ext>
                </a:extLst>
              </a:tr>
              <a:tr h="3173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Historical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Future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35014263"/>
                  </a:ext>
                </a:extLst>
              </a:tr>
              <a:tr h="31733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 pulse count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63109431"/>
                  </a:ext>
                </a:extLst>
              </a:tr>
              <a:tr h="31733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 pulse duration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29223914"/>
                  </a:ext>
                </a:extLst>
              </a:tr>
              <a:tr h="31733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pulse count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28373680"/>
                  </a:ext>
                </a:extLst>
              </a:tr>
              <a:tr h="31733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pulse duration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35199049"/>
                  </a:ext>
                </a:extLst>
              </a:tr>
              <a:tr h="31733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pulse range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87274182"/>
                  </a:ext>
                </a:extLst>
              </a:tr>
              <a:tr h="31733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Flow reversals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25151367"/>
                  </a:ext>
                </a:extLst>
              </a:tr>
              <a:tr h="31733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TQ</a:t>
                      </a:r>
                      <a:r>
                        <a:rPr lang="en-US" sz="1400" baseline="-25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0.43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0.43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0.43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49581307"/>
                  </a:ext>
                </a:extLst>
              </a:tr>
              <a:tr h="63467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Richards-Baker flashiness index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0.03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0.03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0.03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0.09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06339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4921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6400" y="153294"/>
            <a:ext cx="11364686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Future </a:t>
            </a:r>
            <a:r>
              <a:rPr lang="en-US" dirty="0"/>
              <a:t>Copper or Zinc Exceedances Are </a:t>
            </a:r>
            <a:r>
              <a:rPr lang="en-US" dirty="0" smtClean="0"/>
              <a:t>Unlikely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Brown and Caldwell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D12EE2-0A52-405F-9235-0A5D75AB581D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870402"/>
              </p:ext>
            </p:extLst>
          </p:nvPr>
        </p:nvGraphicFramePr>
        <p:xfrm>
          <a:off x="1529556" y="1360539"/>
          <a:ext cx="8523287" cy="2456098"/>
        </p:xfrm>
        <a:graphic>
          <a:graphicData uri="http://schemas.openxmlformats.org/drawingml/2006/table">
            <a:tbl>
              <a:tblPr firstRow="1" firstCol="1" bandRow="1"/>
              <a:tblGrid>
                <a:gridCol w="2210941">
                  <a:extLst>
                    <a:ext uri="{9D8B030D-6E8A-4147-A177-3AD203B41FA5}">
                      <a16:colId xmlns="" xmlns:a16="http://schemas.microsoft.com/office/drawing/2014/main" val="1311101179"/>
                    </a:ext>
                  </a:extLst>
                </a:gridCol>
                <a:gridCol w="656293">
                  <a:extLst>
                    <a:ext uri="{9D8B030D-6E8A-4147-A177-3AD203B41FA5}">
                      <a16:colId xmlns="" xmlns:a16="http://schemas.microsoft.com/office/drawing/2014/main" val="36689702"/>
                    </a:ext>
                  </a:extLst>
                </a:gridCol>
                <a:gridCol w="1394410">
                  <a:extLst>
                    <a:ext uri="{9D8B030D-6E8A-4147-A177-3AD203B41FA5}">
                      <a16:colId xmlns="" xmlns:a16="http://schemas.microsoft.com/office/drawing/2014/main" val="939981058"/>
                    </a:ext>
                  </a:extLst>
                </a:gridCol>
                <a:gridCol w="1232467">
                  <a:extLst>
                    <a:ext uri="{9D8B030D-6E8A-4147-A177-3AD203B41FA5}">
                      <a16:colId xmlns="" xmlns:a16="http://schemas.microsoft.com/office/drawing/2014/main" val="1593405846"/>
                    </a:ext>
                  </a:extLst>
                </a:gridCol>
                <a:gridCol w="1150644">
                  <a:extLst>
                    <a:ext uri="{9D8B030D-6E8A-4147-A177-3AD203B41FA5}">
                      <a16:colId xmlns="" xmlns:a16="http://schemas.microsoft.com/office/drawing/2014/main" val="2718590508"/>
                    </a:ext>
                  </a:extLst>
                </a:gridCol>
                <a:gridCol w="750049">
                  <a:extLst>
                    <a:ext uri="{9D8B030D-6E8A-4147-A177-3AD203B41FA5}">
                      <a16:colId xmlns="" xmlns:a16="http://schemas.microsoft.com/office/drawing/2014/main" val="3822547439"/>
                    </a:ext>
                  </a:extLst>
                </a:gridCol>
                <a:gridCol w="1128483">
                  <a:extLst>
                    <a:ext uri="{9D8B030D-6E8A-4147-A177-3AD203B41FA5}">
                      <a16:colId xmlns="" xmlns:a16="http://schemas.microsoft.com/office/drawing/2014/main" val="1657483148"/>
                    </a:ext>
                  </a:extLst>
                </a:gridCol>
              </a:tblGrid>
              <a:tr h="235974"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Table 6‑7. Simulated Dissolved Copper Results under Existing, Historical and Future Scenarios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63134919"/>
                  </a:ext>
                </a:extLst>
              </a:tr>
              <a:tr h="589935"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Water Quality Criteria/Spanaway Lake WSP Model Run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Unit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SW-1</a:t>
                      </a:r>
                      <a:br>
                        <a:rPr lang="en-US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(Spanaway Creek Outlet)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SW-2</a:t>
                      </a:r>
                      <a:br>
                        <a:rPr lang="en-US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(Coffee Creek Inlet)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WSP2</a:t>
                      </a:r>
                      <a:br>
                        <a:rPr lang="en-US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(Spanaway Creek 1)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WSP3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WSP4</a:t>
                      </a:r>
                      <a:br>
                        <a:rPr lang="en-US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(Morey Creek)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82551672"/>
                  </a:ext>
                </a:extLst>
              </a:tr>
              <a:tr h="17698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Minimum hardness</a:t>
                      </a:r>
                      <a:r>
                        <a:rPr lang="en-US" sz="900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 dirty="0">
                          <a:solidFill>
                            <a:srgbClr val="262626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mg/L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50655676"/>
                  </a:ext>
                </a:extLst>
              </a:tr>
              <a:tr h="17698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Copper acute life criteria: freshwater—acute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solidFill>
                            <a:srgbClr val="262626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µg/L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40499834"/>
                  </a:ext>
                </a:extLst>
              </a:tr>
              <a:tr h="35396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Copper acute life criteria; freshwater—chronic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solidFill>
                            <a:srgbClr val="262626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µg/L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86381024"/>
                  </a:ext>
                </a:extLst>
              </a:tr>
              <a:tr h="196645">
                <a:tc gridSpan="7"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Maximum Simulated Concentrations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68142034"/>
                  </a:ext>
                </a:extLst>
              </a:tr>
              <a:tr h="17698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Existing condition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solidFill>
                            <a:srgbClr val="262626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µg/L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7480789"/>
                  </a:ext>
                </a:extLst>
              </a:tr>
              <a:tr h="17698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Historical condition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solidFill>
                            <a:srgbClr val="262626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µg/L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31601783"/>
                  </a:ext>
                </a:extLst>
              </a:tr>
              <a:tr h="17698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Future condition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900">
                          <a:solidFill>
                            <a:srgbClr val="262626"/>
                          </a:solidFill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µg/L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57118384"/>
                  </a:ext>
                </a:extLst>
              </a:tr>
              <a:tr h="176981">
                <a:tc gridSpan="7">
                  <a:txBody>
                    <a:bodyPr/>
                    <a:lstStyle/>
                    <a:p>
                      <a:pPr marL="342900" marR="0" lvl="0" indent="-342900">
                        <a:spcBef>
                          <a:spcPts val="300"/>
                        </a:spcBef>
                        <a:spcAft>
                          <a:spcPts val="600"/>
                        </a:spcAft>
                        <a:buFont typeface="Franklin Gothic Book" panose="020B0503020102020204" pitchFamily="34" charset="0"/>
                        <a:buAutoNum type="alphaLcPeriod"/>
                      </a:pPr>
                      <a:r>
                        <a:rPr lang="en-US" sz="900" i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Minimum observed hardness from monitoring data</a:t>
                      </a:r>
                    </a:p>
                  </a:txBody>
                  <a:tcPr marL="45720" marR="457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86196716"/>
                  </a:ext>
                </a:extLst>
              </a:tr>
            </a:tbl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419441"/>
              </p:ext>
            </p:extLst>
          </p:nvPr>
        </p:nvGraphicFramePr>
        <p:xfrm>
          <a:off x="1376738" y="3882913"/>
          <a:ext cx="8578064" cy="2995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Document" r:id="rId3" imgW="8366149" imgH="3207258" progId="Word.Document.12">
                  <p:embed/>
                </p:oleObj>
              </mc:Choice>
              <mc:Fallback>
                <p:oleObj name="Document" r:id="rId3" imgW="8366149" imgH="320725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6738" y="3882913"/>
                        <a:ext cx="8578064" cy="2995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066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Franklin Gothic Demi" panose="020B0703020102020204" pitchFamily="34" charset="0"/>
              </a:rPr>
              <a:t>Water Temperatures in Spanaway Lake and Downstream Sites Often Exceeded 17.5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828800" y="6553200"/>
            <a:ext cx="8077200" cy="212034"/>
          </a:xfrm>
          <a:prstGeom prst="rect">
            <a:avLst/>
          </a:prstGeom>
        </p:spPr>
        <p:txBody>
          <a:bodyPr/>
          <a:lstStyle/>
          <a:p>
            <a:r>
              <a:rPr lang="en-US"/>
              <a:t>Brown and Caldwell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82200" y="6536634"/>
            <a:ext cx="381000" cy="228600"/>
          </a:xfrm>
          <a:prstGeom prst="rect">
            <a:avLst/>
          </a:prstGeom>
        </p:spPr>
        <p:txBody>
          <a:bodyPr/>
          <a:lstStyle/>
          <a:p>
            <a:fld id="{83D12EE2-0A52-405F-9235-0A5D75AB581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65896"/>
            <a:ext cx="8534400" cy="3869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788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6281" y="109093"/>
            <a:ext cx="10515600" cy="1325563"/>
          </a:xfrm>
        </p:spPr>
        <p:txBody>
          <a:bodyPr/>
          <a:lstStyle/>
          <a:p>
            <a:r>
              <a:rPr lang="en-US" dirty="0">
                <a:latin typeface="Franklin Gothic Demi" panose="020B0703020102020204" pitchFamily="34" charset="0"/>
              </a:rPr>
              <a:t>Fecal Coliform Monitoring Results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828800" y="6553200"/>
            <a:ext cx="8077200" cy="212034"/>
          </a:xfrm>
          <a:prstGeom prst="rect">
            <a:avLst/>
          </a:prstGeom>
        </p:spPr>
        <p:txBody>
          <a:bodyPr/>
          <a:lstStyle/>
          <a:p>
            <a:r>
              <a:rPr lang="en-US"/>
              <a:t>Brown and Caldwell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82200" y="6536634"/>
            <a:ext cx="381000" cy="228600"/>
          </a:xfrm>
          <a:prstGeom prst="rect">
            <a:avLst/>
          </a:prstGeom>
        </p:spPr>
        <p:txBody>
          <a:bodyPr/>
          <a:lstStyle/>
          <a:p>
            <a:fld id="{83D12EE2-0A52-405F-9235-0A5D75AB581D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5031558"/>
              </p:ext>
            </p:extLst>
          </p:nvPr>
        </p:nvGraphicFramePr>
        <p:xfrm>
          <a:off x="1600199" y="1434656"/>
          <a:ext cx="8534401" cy="5330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Document" r:id="rId4" imgW="5937085" imgH="3707758" progId="Word.Document.12">
                  <p:embed/>
                </p:oleObj>
              </mc:Choice>
              <mc:Fallback>
                <p:oleObj name="Document" r:id="rId4" imgW="5937085" imgH="370775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00199" y="1434656"/>
                        <a:ext cx="8534401" cy="53305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306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397285" y="3313807"/>
            <a:ext cx="9740758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Background</a:t>
            </a:r>
            <a:endParaRPr lang="en-US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66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58749" y="27265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Franklin Gothic Demi" panose="020B0703020102020204" pitchFamily="34" charset="0"/>
              </a:rPr>
              <a:t>Spanaway WSP B-IBI Monitoring Sites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4495800" y="6155873"/>
          <a:ext cx="5867401" cy="380999"/>
        </p:xfrm>
        <a:graphic>
          <a:graphicData uri="http://schemas.openxmlformats.org/drawingml/2006/table">
            <a:tbl>
              <a:tblPr firstRow="1" firstCol="1" bandRow="1"/>
              <a:tblGrid>
                <a:gridCol w="1173105">
                  <a:extLst>
                    <a:ext uri="{9D8B030D-6E8A-4147-A177-3AD203B41FA5}">
                      <a16:colId xmlns="" xmlns:a16="http://schemas.microsoft.com/office/drawing/2014/main" val="2001596158"/>
                    </a:ext>
                  </a:extLst>
                </a:gridCol>
                <a:gridCol w="1173105">
                  <a:extLst>
                    <a:ext uri="{9D8B030D-6E8A-4147-A177-3AD203B41FA5}">
                      <a16:colId xmlns="" xmlns:a16="http://schemas.microsoft.com/office/drawing/2014/main" val="4123354676"/>
                    </a:ext>
                  </a:extLst>
                </a:gridCol>
                <a:gridCol w="1174043">
                  <a:extLst>
                    <a:ext uri="{9D8B030D-6E8A-4147-A177-3AD203B41FA5}">
                      <a16:colId xmlns="" xmlns:a16="http://schemas.microsoft.com/office/drawing/2014/main" val="1207743660"/>
                    </a:ext>
                  </a:extLst>
                </a:gridCol>
                <a:gridCol w="1173105">
                  <a:extLst>
                    <a:ext uri="{9D8B030D-6E8A-4147-A177-3AD203B41FA5}">
                      <a16:colId xmlns="" xmlns:a16="http://schemas.microsoft.com/office/drawing/2014/main" val="2119696180"/>
                    </a:ext>
                  </a:extLst>
                </a:gridCol>
                <a:gridCol w="1174043">
                  <a:extLst>
                    <a:ext uri="{9D8B030D-6E8A-4147-A177-3AD203B41FA5}">
                      <a16:colId xmlns="" xmlns:a16="http://schemas.microsoft.com/office/drawing/2014/main" val="417180997"/>
                    </a:ext>
                  </a:extLst>
                </a:gridCol>
              </a:tblGrid>
              <a:tr h="380999"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Excellent</a:t>
                      </a:r>
                      <a:endParaRPr lang="en-US" sz="9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Good</a:t>
                      </a:r>
                      <a:endParaRPr lang="en-US" sz="900" dirty="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B043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Fair</a:t>
                      </a:r>
                      <a:endParaRPr lang="en-US" sz="9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Poor</a:t>
                      </a:r>
                      <a:endParaRPr lang="en-US" sz="9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Very Poor</a:t>
                      </a:r>
                      <a:endParaRPr lang="en-US" sz="900" dirty="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41075755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1602565" y="2246681"/>
          <a:ext cx="8763002" cy="3762324"/>
        </p:xfrm>
        <a:graphic>
          <a:graphicData uri="http://schemas.openxmlformats.org/drawingml/2006/table">
            <a:tbl>
              <a:tblPr firstRow="1" firstCol="1" bandRow="1"/>
              <a:tblGrid>
                <a:gridCol w="621110">
                  <a:extLst>
                    <a:ext uri="{9D8B030D-6E8A-4147-A177-3AD203B41FA5}">
                      <a16:colId xmlns="" xmlns:a16="http://schemas.microsoft.com/office/drawing/2014/main" val="4167560778"/>
                    </a:ext>
                  </a:extLst>
                </a:gridCol>
                <a:gridCol w="1467997">
                  <a:extLst>
                    <a:ext uri="{9D8B030D-6E8A-4147-A177-3AD203B41FA5}">
                      <a16:colId xmlns="" xmlns:a16="http://schemas.microsoft.com/office/drawing/2014/main" val="654973747"/>
                    </a:ext>
                  </a:extLst>
                </a:gridCol>
                <a:gridCol w="537199">
                  <a:extLst>
                    <a:ext uri="{9D8B030D-6E8A-4147-A177-3AD203B41FA5}">
                      <a16:colId xmlns="" xmlns:a16="http://schemas.microsoft.com/office/drawing/2014/main" val="1164802497"/>
                    </a:ext>
                  </a:extLst>
                </a:gridCol>
                <a:gridCol w="557096">
                  <a:extLst>
                    <a:ext uri="{9D8B030D-6E8A-4147-A177-3AD203B41FA5}">
                      <a16:colId xmlns="" xmlns:a16="http://schemas.microsoft.com/office/drawing/2014/main" val="617988389"/>
                    </a:ext>
                  </a:extLst>
                </a:gridCol>
                <a:gridCol w="557960">
                  <a:extLst>
                    <a:ext uri="{9D8B030D-6E8A-4147-A177-3AD203B41FA5}">
                      <a16:colId xmlns="" xmlns:a16="http://schemas.microsoft.com/office/drawing/2014/main" val="2351262755"/>
                    </a:ext>
                  </a:extLst>
                </a:gridCol>
                <a:gridCol w="557960">
                  <a:extLst>
                    <a:ext uri="{9D8B030D-6E8A-4147-A177-3AD203B41FA5}">
                      <a16:colId xmlns="" xmlns:a16="http://schemas.microsoft.com/office/drawing/2014/main" val="141294108"/>
                    </a:ext>
                  </a:extLst>
                </a:gridCol>
                <a:gridCol w="557960">
                  <a:extLst>
                    <a:ext uri="{9D8B030D-6E8A-4147-A177-3AD203B41FA5}">
                      <a16:colId xmlns="" xmlns:a16="http://schemas.microsoft.com/office/drawing/2014/main" val="2756132969"/>
                    </a:ext>
                  </a:extLst>
                </a:gridCol>
                <a:gridCol w="557960">
                  <a:extLst>
                    <a:ext uri="{9D8B030D-6E8A-4147-A177-3AD203B41FA5}">
                      <a16:colId xmlns="" xmlns:a16="http://schemas.microsoft.com/office/drawing/2014/main" val="2207880903"/>
                    </a:ext>
                  </a:extLst>
                </a:gridCol>
                <a:gridCol w="557960">
                  <a:extLst>
                    <a:ext uri="{9D8B030D-6E8A-4147-A177-3AD203B41FA5}">
                      <a16:colId xmlns="" xmlns:a16="http://schemas.microsoft.com/office/drawing/2014/main" val="1199110765"/>
                    </a:ext>
                  </a:extLst>
                </a:gridCol>
                <a:gridCol w="557960">
                  <a:extLst>
                    <a:ext uri="{9D8B030D-6E8A-4147-A177-3AD203B41FA5}">
                      <a16:colId xmlns="" xmlns:a16="http://schemas.microsoft.com/office/drawing/2014/main" val="2879733097"/>
                    </a:ext>
                  </a:extLst>
                </a:gridCol>
                <a:gridCol w="557960">
                  <a:extLst>
                    <a:ext uri="{9D8B030D-6E8A-4147-A177-3AD203B41FA5}">
                      <a16:colId xmlns="" xmlns:a16="http://schemas.microsoft.com/office/drawing/2014/main" val="1319192880"/>
                    </a:ext>
                  </a:extLst>
                </a:gridCol>
                <a:gridCol w="557960">
                  <a:extLst>
                    <a:ext uri="{9D8B030D-6E8A-4147-A177-3AD203B41FA5}">
                      <a16:colId xmlns="" xmlns:a16="http://schemas.microsoft.com/office/drawing/2014/main" val="3093681333"/>
                    </a:ext>
                  </a:extLst>
                </a:gridCol>
                <a:gridCol w="557960">
                  <a:extLst>
                    <a:ext uri="{9D8B030D-6E8A-4147-A177-3AD203B41FA5}">
                      <a16:colId xmlns="" xmlns:a16="http://schemas.microsoft.com/office/drawing/2014/main" val="527401161"/>
                    </a:ext>
                  </a:extLst>
                </a:gridCol>
                <a:gridCol w="557960">
                  <a:extLst>
                    <a:ext uri="{9D8B030D-6E8A-4147-A177-3AD203B41FA5}">
                      <a16:colId xmlns="" xmlns:a16="http://schemas.microsoft.com/office/drawing/2014/main" val="1338137896"/>
                    </a:ext>
                  </a:extLst>
                </a:gridCol>
              </a:tblGrid>
              <a:tr h="318999">
                <a:tc gridSpan="14">
                  <a:txBody>
                    <a:bodyPr/>
                    <a:lstStyle/>
                    <a:p>
                      <a:pPr marL="27305" marR="27305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u="sng" dirty="0">
                          <a:solidFill>
                            <a:srgbClr val="FFFFFF"/>
                          </a:solidFill>
                          <a:effectLst/>
                          <a:latin typeface="Franklin Gothic Demi Cond" panose="020B07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B-IBI Results for Spanaway Lake WSP Monitoring Sites (0-100 Scale)</a:t>
                      </a:r>
                      <a:endParaRPr lang="en-US" sz="1000" dirty="0">
                        <a:solidFill>
                          <a:srgbClr val="FFFFFF"/>
                        </a:solidFill>
                        <a:effectLst/>
                        <a:latin typeface="Franklin Gothic Demi Cond" panose="020B07060304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525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91987596"/>
                  </a:ext>
                </a:extLst>
              </a:tr>
              <a:tr h="214275">
                <a:tc rowSpan="2">
                  <a:txBody>
                    <a:bodyPr/>
                    <a:lstStyle/>
                    <a:p>
                      <a:pPr marL="18415" marR="1841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Code</a:t>
                      </a:r>
                    </a:p>
                  </a:txBody>
                  <a:tcPr marL="8890" marR="8890" marT="18415" marB="18415" anchor="b">
                    <a:lnL>
                      <a:noFill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8415" marR="1841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 Name</a:t>
                      </a:r>
                    </a:p>
                  </a:txBody>
                  <a:tcPr marL="8890" marR="8890" marT="18415" marB="18415" anchor="b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8415" marR="1841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</a:p>
                  </a:txBody>
                  <a:tcPr marL="8890" marR="8890" marT="18415" marB="18415" anchor="b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D"/>
                    </a:solidFill>
                  </a:tcPr>
                </a:tc>
                <a:tc gridSpan="11">
                  <a:txBody>
                    <a:bodyPr/>
                    <a:lstStyle/>
                    <a:p>
                      <a:pPr marL="18415" marR="1841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Scores: 0–100 Scale, 2012 taxa list</a:t>
                      </a: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51644975"/>
                  </a:ext>
                </a:extLst>
              </a:tr>
              <a:tr h="14002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marR="18415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Overall Score</a:t>
                      </a:r>
                    </a:p>
                  </a:txBody>
                  <a:tcPr marL="8890" marR="8890" marT="18415" marB="18415" vert="vert270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D"/>
                    </a:solidFill>
                  </a:tcPr>
                </a:tc>
                <a:tc>
                  <a:txBody>
                    <a:bodyPr/>
                    <a:lstStyle/>
                    <a:p>
                      <a:pPr marL="18415" marR="18415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Taxa Richness</a:t>
                      </a:r>
                    </a:p>
                  </a:txBody>
                  <a:tcPr marL="8890" marR="8890" marT="18415" marB="18415" vert="vert270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D"/>
                    </a:solidFill>
                  </a:tcPr>
                </a:tc>
                <a:tc>
                  <a:txBody>
                    <a:bodyPr/>
                    <a:lstStyle/>
                    <a:p>
                      <a:pPr marL="18415" marR="18415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Ephemeroptera Richness</a:t>
                      </a:r>
                    </a:p>
                  </a:txBody>
                  <a:tcPr marL="8890" marR="8890" marT="18415" marB="18415" vert="vert270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D"/>
                    </a:solidFill>
                  </a:tcPr>
                </a:tc>
                <a:tc>
                  <a:txBody>
                    <a:bodyPr/>
                    <a:lstStyle/>
                    <a:p>
                      <a:pPr marL="18415" marR="18415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Plecoptera Richness</a:t>
                      </a:r>
                    </a:p>
                  </a:txBody>
                  <a:tcPr marL="8890" marR="8890" marT="18415" marB="18415" vert="vert270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D"/>
                    </a:solidFill>
                  </a:tcPr>
                </a:tc>
                <a:tc>
                  <a:txBody>
                    <a:bodyPr/>
                    <a:lstStyle/>
                    <a:p>
                      <a:pPr marL="18415" marR="18415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Trichoptera Richness</a:t>
                      </a:r>
                    </a:p>
                  </a:txBody>
                  <a:tcPr marL="8890" marR="8890" marT="18415" marB="18415" vert="vert270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D"/>
                    </a:solidFill>
                  </a:tcPr>
                </a:tc>
                <a:tc>
                  <a:txBody>
                    <a:bodyPr/>
                    <a:lstStyle/>
                    <a:p>
                      <a:pPr marL="18415" marR="18415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Clinger Richness</a:t>
                      </a:r>
                    </a:p>
                  </a:txBody>
                  <a:tcPr marL="8890" marR="8890" marT="18415" marB="18415" vert="vert270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D"/>
                    </a:solidFill>
                  </a:tcPr>
                </a:tc>
                <a:tc>
                  <a:txBody>
                    <a:bodyPr/>
                    <a:lstStyle/>
                    <a:p>
                      <a:pPr marL="18415" marR="18415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Long-lived Richness</a:t>
                      </a:r>
                    </a:p>
                  </a:txBody>
                  <a:tcPr marL="8890" marR="8890" marT="18415" marB="18415" vert="vert270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D"/>
                    </a:solidFill>
                  </a:tcPr>
                </a:tc>
                <a:tc>
                  <a:txBody>
                    <a:bodyPr/>
                    <a:lstStyle/>
                    <a:p>
                      <a:pPr marL="18415" marR="18415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Intolerant Richness</a:t>
                      </a:r>
                    </a:p>
                  </a:txBody>
                  <a:tcPr marL="8890" marR="8890" marT="18415" marB="18415" vert="vert270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D"/>
                    </a:solidFill>
                  </a:tcPr>
                </a:tc>
                <a:tc>
                  <a:txBody>
                    <a:bodyPr/>
                    <a:lstStyle/>
                    <a:p>
                      <a:pPr marL="18415" marR="18415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Percent Dominant</a:t>
                      </a:r>
                    </a:p>
                  </a:txBody>
                  <a:tcPr marL="8890" marR="8890" marT="18415" marB="18415" vert="vert270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D"/>
                    </a:solidFill>
                  </a:tcPr>
                </a:tc>
                <a:tc>
                  <a:txBody>
                    <a:bodyPr/>
                    <a:lstStyle/>
                    <a:p>
                      <a:pPr marL="18415" marR="18415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Predator %</a:t>
                      </a:r>
                    </a:p>
                  </a:txBody>
                  <a:tcPr marL="8890" marR="8890" marT="18415" marB="18415" vert="vert270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D"/>
                    </a:solidFill>
                  </a:tcPr>
                </a:tc>
                <a:tc>
                  <a:txBody>
                    <a:bodyPr/>
                    <a:lstStyle/>
                    <a:p>
                      <a:pPr marL="18415" marR="18415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Tolerant Percent</a:t>
                      </a:r>
                    </a:p>
                  </a:txBody>
                  <a:tcPr marL="8890" marR="8890" marT="18415" marB="18415" vert="vert270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9271923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27305" marR="27305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SW-1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>
                      <a:noFill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27305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Spanaway Creek </a:t>
                      </a:r>
                      <a:endParaRPr lang="en-US" sz="1400" dirty="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11.0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5.0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139883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27305" marR="27305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SW-2</a:t>
                      </a:r>
                      <a:endParaRPr lang="en-US" sz="1400" dirty="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>
                      <a:noFill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27305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Coffee Creek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40.5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5.7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5.3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7.4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B04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1901654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27305" marR="27305" algn="l" defTabSz="914400" rtl="0" eaLnBrk="1" latinLnBrk="0" hangingPunct="1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WSP2</a:t>
                      </a:r>
                    </a:p>
                  </a:txBody>
                  <a:tcPr marL="8890" marR="8890" marT="18415" marB="18415" anchor="ctr">
                    <a:lnL>
                      <a:noFill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27305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Spanaway Creek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14.5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5049151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27305" marR="27305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WSP4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>
                      <a:noFill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27305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Morey Creek</a:t>
                      </a:r>
                      <a:endParaRPr lang="en-US" sz="1400" dirty="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35.3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9.7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US" sz="1400" dirty="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4.4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10.0</a:t>
                      </a:r>
                      <a:endParaRPr lang="en-US" sz="140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262626"/>
                          </a:solidFill>
                          <a:effectLst/>
                          <a:latin typeface="Franklin Gothic Medium Cond" panose="020B06060304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en-US" sz="1400" dirty="0">
                        <a:solidFill>
                          <a:srgbClr val="262626"/>
                        </a:solidFill>
                        <a:effectLst/>
                        <a:latin typeface="Franklin Gothic Medium Cond" panose="020B06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0" marR="8890" marT="18415" marB="18415" anchor="ctr">
                    <a:lnL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D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81946531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283482" y="-907155"/>
            <a:ext cx="9401168" cy="26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>
                <a:solidFill>
                  <a:srgbClr val="262626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204754"/>
              </p:ext>
            </p:extLst>
          </p:nvPr>
        </p:nvGraphicFramePr>
        <p:xfrm>
          <a:off x="1602565" y="1397286"/>
          <a:ext cx="8760635" cy="702527"/>
        </p:xfrm>
        <a:graphic>
          <a:graphicData uri="http://schemas.openxmlformats.org/drawingml/2006/table">
            <a:tbl>
              <a:tblPr firstRow="1" firstCol="1" bandRow="1"/>
              <a:tblGrid>
                <a:gridCol w="1752127">
                  <a:extLst>
                    <a:ext uri="{9D8B030D-6E8A-4147-A177-3AD203B41FA5}">
                      <a16:colId xmlns="" xmlns:a16="http://schemas.microsoft.com/office/drawing/2014/main" val="4130264334"/>
                    </a:ext>
                  </a:extLst>
                </a:gridCol>
                <a:gridCol w="1752127">
                  <a:extLst>
                    <a:ext uri="{9D8B030D-6E8A-4147-A177-3AD203B41FA5}">
                      <a16:colId xmlns="" xmlns:a16="http://schemas.microsoft.com/office/drawing/2014/main" val="1656762105"/>
                    </a:ext>
                  </a:extLst>
                </a:gridCol>
                <a:gridCol w="1752127">
                  <a:extLst>
                    <a:ext uri="{9D8B030D-6E8A-4147-A177-3AD203B41FA5}">
                      <a16:colId xmlns="" xmlns:a16="http://schemas.microsoft.com/office/drawing/2014/main" val="575936672"/>
                    </a:ext>
                  </a:extLst>
                </a:gridCol>
                <a:gridCol w="1825716">
                  <a:extLst>
                    <a:ext uri="{9D8B030D-6E8A-4147-A177-3AD203B41FA5}">
                      <a16:colId xmlns="" xmlns:a16="http://schemas.microsoft.com/office/drawing/2014/main" val="2519704704"/>
                    </a:ext>
                  </a:extLst>
                </a:gridCol>
                <a:gridCol w="1678538">
                  <a:extLst>
                    <a:ext uri="{9D8B030D-6E8A-4147-A177-3AD203B41FA5}">
                      <a16:colId xmlns="" xmlns:a16="http://schemas.microsoft.com/office/drawing/2014/main" val="2316685222"/>
                    </a:ext>
                  </a:extLst>
                </a:gridCol>
              </a:tblGrid>
              <a:tr h="308974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Table 5‑10. Observed B-IBI Results for Spanaway Lake WSP Monitoring Sites (10-50 Scale)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04708759"/>
                  </a:ext>
                </a:extLst>
              </a:tr>
              <a:tr h="207133"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Basis of B-IBI Score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9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Spanaway Creek Outlet (SW-1)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9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Coffee Creek Inlet (SW-2)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Spanaway Creek 1 (WSP2)</a:t>
                      </a:r>
                      <a:endParaRPr lang="en-US" sz="1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Morey Creek (WSP4)</a:t>
                      </a:r>
                      <a:endParaRPr lang="en-US" sz="1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9270134"/>
                  </a:ext>
                </a:extLst>
              </a:tr>
              <a:tr h="1864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Observed B-IBI 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98347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2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Predicted B-IBI Scores Based on Simulated Hydrologic Metrics and Regression Equations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96143" y="6487648"/>
            <a:ext cx="8077200" cy="212034"/>
          </a:xfrm>
        </p:spPr>
        <p:txBody>
          <a:bodyPr/>
          <a:lstStyle/>
          <a:p>
            <a:r>
              <a:rPr lang="en-US"/>
              <a:t>Brown and Caldwell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D12EE2-0A52-405F-9235-0A5D75AB581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6400" y="5656651"/>
            <a:ext cx="1087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Regression equations from </a:t>
            </a:r>
            <a:r>
              <a:rPr lang="en-US" sz="2400" dirty="0" err="1" smtClean="0"/>
              <a:t>DeGaspari</a:t>
            </a:r>
            <a:r>
              <a:rPr lang="en-US" sz="2400" dirty="0" smtClean="0"/>
              <a:t> et al. (2009) over-estimate </a:t>
            </a:r>
            <a:r>
              <a:rPr lang="en-US" sz="2400" dirty="0"/>
              <a:t>B-IBI </a:t>
            </a:r>
            <a:r>
              <a:rPr lang="en-US" sz="2400" dirty="0" smtClean="0"/>
              <a:t>scores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Hydrology </a:t>
            </a:r>
            <a:r>
              <a:rPr lang="en-US" sz="2400" dirty="0"/>
              <a:t>is </a:t>
            </a:r>
            <a:r>
              <a:rPr lang="en-US" sz="2400" dirty="0" smtClean="0"/>
              <a:t>likely not </a:t>
            </a:r>
            <a:r>
              <a:rPr lang="en-US" sz="2400" dirty="0"/>
              <a:t>a key stressor for benthic organisms in Spanaway </a:t>
            </a:r>
            <a:r>
              <a:rPr lang="en-US" sz="2400" dirty="0" smtClean="0"/>
              <a:t>watershed </a:t>
            </a:r>
            <a:endParaRPr lang="en-US" sz="2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992273"/>
              </p:ext>
            </p:extLst>
          </p:nvPr>
        </p:nvGraphicFramePr>
        <p:xfrm>
          <a:off x="406402" y="1743552"/>
          <a:ext cx="10871198" cy="3677152"/>
        </p:xfrm>
        <a:graphic>
          <a:graphicData uri="http://schemas.openxmlformats.org/drawingml/2006/table">
            <a:tbl>
              <a:tblPr firstRow="1" firstCol="1" bandRow="1"/>
              <a:tblGrid>
                <a:gridCol w="2174240">
                  <a:extLst>
                    <a:ext uri="{9D8B030D-6E8A-4147-A177-3AD203B41FA5}">
                      <a16:colId xmlns="" xmlns:a16="http://schemas.microsoft.com/office/drawing/2014/main" val="4263647497"/>
                    </a:ext>
                  </a:extLst>
                </a:gridCol>
                <a:gridCol w="2174240">
                  <a:extLst>
                    <a:ext uri="{9D8B030D-6E8A-4147-A177-3AD203B41FA5}">
                      <a16:colId xmlns="" xmlns:a16="http://schemas.microsoft.com/office/drawing/2014/main" val="3430414104"/>
                    </a:ext>
                  </a:extLst>
                </a:gridCol>
                <a:gridCol w="2174240">
                  <a:extLst>
                    <a:ext uri="{9D8B030D-6E8A-4147-A177-3AD203B41FA5}">
                      <a16:colId xmlns="" xmlns:a16="http://schemas.microsoft.com/office/drawing/2014/main" val="2545028944"/>
                    </a:ext>
                  </a:extLst>
                </a:gridCol>
                <a:gridCol w="2265557">
                  <a:extLst>
                    <a:ext uri="{9D8B030D-6E8A-4147-A177-3AD203B41FA5}">
                      <a16:colId xmlns="" xmlns:a16="http://schemas.microsoft.com/office/drawing/2014/main" val="3473917638"/>
                    </a:ext>
                  </a:extLst>
                </a:gridCol>
                <a:gridCol w="2082921">
                  <a:extLst>
                    <a:ext uri="{9D8B030D-6E8A-4147-A177-3AD203B41FA5}">
                      <a16:colId xmlns="" xmlns:a16="http://schemas.microsoft.com/office/drawing/2014/main" val="1397817764"/>
                    </a:ext>
                  </a:extLst>
                </a:gridCol>
              </a:tblGrid>
              <a:tr h="484608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Table 6‑11. Observed and Simulated Existing B-IBI Scores Based on Hydrologic Metrics (10-50 Scale)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87606402"/>
                  </a:ext>
                </a:extLst>
              </a:tr>
              <a:tr h="324876"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Basis of B-IBI Score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Spanaway Creek Outlet (SW-1)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Coffee Creek Inlet (SW-2)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Spanaway Creek 1 (WSP2)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Morey Creek (WSP4)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37354560"/>
                  </a:ext>
                </a:extLst>
              </a:tr>
              <a:tr h="2923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Observed B-IBI 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27119020"/>
                  </a:ext>
                </a:extLst>
              </a:tr>
              <a:tr h="2923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 pulse count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11352632"/>
                  </a:ext>
                </a:extLst>
              </a:tr>
              <a:tr h="2923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 pulse duration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15169562"/>
                  </a:ext>
                </a:extLst>
              </a:tr>
              <a:tr h="2923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pulse count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10335251"/>
                  </a:ext>
                </a:extLst>
              </a:tr>
              <a:tr h="2923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pulse duration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29768864"/>
                  </a:ext>
                </a:extLst>
              </a:tr>
              <a:tr h="2923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pulse range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98997230"/>
                  </a:ext>
                </a:extLst>
              </a:tr>
              <a:tr h="2923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Flow reversals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09099279"/>
                  </a:ext>
                </a:extLst>
              </a:tr>
              <a:tr h="2923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TQ</a:t>
                      </a:r>
                      <a:r>
                        <a:rPr lang="en-US" sz="1400" baseline="-25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89930449"/>
                  </a:ext>
                </a:extLst>
              </a:tr>
              <a:tr h="2923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Richards-Baker flashiness index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82185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9928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0288" y="457200"/>
            <a:ext cx="11148899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Small Differences in Historic and Future B-IBI Scores Based on Regression Equations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96143" y="6487648"/>
            <a:ext cx="8077200" cy="212034"/>
          </a:xfrm>
        </p:spPr>
        <p:txBody>
          <a:bodyPr/>
          <a:lstStyle/>
          <a:p>
            <a:r>
              <a:rPr lang="en-US"/>
              <a:t>Brown and Caldwell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D12EE2-0A52-405F-9235-0A5D75AB581D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695656"/>
              </p:ext>
            </p:extLst>
          </p:nvPr>
        </p:nvGraphicFramePr>
        <p:xfrm>
          <a:off x="760288" y="1818531"/>
          <a:ext cx="10517310" cy="3822457"/>
        </p:xfrm>
        <a:graphic>
          <a:graphicData uri="http://schemas.openxmlformats.org/drawingml/2006/table">
            <a:tbl>
              <a:tblPr firstRow="1" firstCol="1" bandRow="1"/>
              <a:tblGrid>
                <a:gridCol w="1811081">
                  <a:extLst>
                    <a:ext uri="{9D8B030D-6E8A-4147-A177-3AD203B41FA5}">
                      <a16:colId xmlns="" xmlns:a16="http://schemas.microsoft.com/office/drawing/2014/main" val="566689734"/>
                    </a:ext>
                  </a:extLst>
                </a:gridCol>
                <a:gridCol w="1316767">
                  <a:extLst>
                    <a:ext uri="{9D8B030D-6E8A-4147-A177-3AD203B41FA5}">
                      <a16:colId xmlns="" xmlns:a16="http://schemas.microsoft.com/office/drawing/2014/main" val="1483706041"/>
                    </a:ext>
                  </a:extLst>
                </a:gridCol>
                <a:gridCol w="1217905">
                  <a:extLst>
                    <a:ext uri="{9D8B030D-6E8A-4147-A177-3AD203B41FA5}">
                      <a16:colId xmlns="" xmlns:a16="http://schemas.microsoft.com/office/drawing/2014/main" val="4144269800"/>
                    </a:ext>
                  </a:extLst>
                </a:gridCol>
                <a:gridCol w="1114835">
                  <a:extLst>
                    <a:ext uri="{9D8B030D-6E8A-4147-A177-3AD203B41FA5}">
                      <a16:colId xmlns="" xmlns:a16="http://schemas.microsoft.com/office/drawing/2014/main" val="310031064"/>
                    </a:ext>
                  </a:extLst>
                </a:gridCol>
                <a:gridCol w="912902">
                  <a:extLst>
                    <a:ext uri="{9D8B030D-6E8A-4147-A177-3AD203B41FA5}">
                      <a16:colId xmlns="" xmlns:a16="http://schemas.microsoft.com/office/drawing/2014/main" val="2670515818"/>
                    </a:ext>
                  </a:extLst>
                </a:gridCol>
                <a:gridCol w="1316767">
                  <a:extLst>
                    <a:ext uri="{9D8B030D-6E8A-4147-A177-3AD203B41FA5}">
                      <a16:colId xmlns="" xmlns:a16="http://schemas.microsoft.com/office/drawing/2014/main" val="219671752"/>
                    </a:ext>
                  </a:extLst>
                </a:gridCol>
                <a:gridCol w="854006">
                  <a:extLst>
                    <a:ext uri="{9D8B030D-6E8A-4147-A177-3AD203B41FA5}">
                      <a16:colId xmlns="" xmlns:a16="http://schemas.microsoft.com/office/drawing/2014/main" val="1844529731"/>
                    </a:ext>
                  </a:extLst>
                </a:gridCol>
                <a:gridCol w="1039110">
                  <a:extLst>
                    <a:ext uri="{9D8B030D-6E8A-4147-A177-3AD203B41FA5}">
                      <a16:colId xmlns="" xmlns:a16="http://schemas.microsoft.com/office/drawing/2014/main" val="978953608"/>
                    </a:ext>
                  </a:extLst>
                </a:gridCol>
                <a:gridCol w="933937">
                  <a:extLst>
                    <a:ext uri="{9D8B030D-6E8A-4147-A177-3AD203B41FA5}">
                      <a16:colId xmlns="" xmlns:a16="http://schemas.microsoft.com/office/drawing/2014/main" val="2407656219"/>
                    </a:ext>
                  </a:extLst>
                </a:gridCol>
              </a:tblGrid>
              <a:tr h="296903">
                <a:tc gridSpan="9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Table 6‑12. Simulated Historical and Future B-IBI Scores (10-50 Scale)</a:t>
                      </a:r>
                    </a:p>
                  </a:txBody>
                  <a:tcPr marL="22860" marR="22860" marT="0" marB="0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15721203"/>
                  </a:ext>
                </a:extLst>
              </a:tr>
              <a:tr h="668032">
                <a:tc rowSpan="2"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Hydrologic Flashiness Metric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Spanaway Creek Outlet (SW-1)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Coffee Creek Inlet (SW-2)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Spanaway Creek 1 (WSP2)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Morey Creek (WSP4)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Spanaway Creek Outlet (SW-1)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Coffee Creek Inlet (SW-2)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Spanaway Creek 1 (WSP2)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Morey Creek (WSP4)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27511040"/>
                  </a:ext>
                </a:extLst>
              </a:tr>
              <a:tr h="2226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Historical 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Future 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92733493"/>
                  </a:ext>
                </a:extLst>
              </a:tr>
              <a:tr h="22267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 pulse count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12365535"/>
                  </a:ext>
                </a:extLst>
              </a:tr>
              <a:tr h="22267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Low pulse duration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53441107"/>
                  </a:ext>
                </a:extLst>
              </a:tr>
              <a:tr h="22267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pulse count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68052536"/>
                  </a:ext>
                </a:extLst>
              </a:tr>
              <a:tr h="22267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pulse duration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75335942"/>
                  </a:ext>
                </a:extLst>
              </a:tr>
              <a:tr h="22267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 pulse range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5533765"/>
                  </a:ext>
                </a:extLst>
              </a:tr>
              <a:tr h="22267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Flow reversals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30879257"/>
                  </a:ext>
                </a:extLst>
              </a:tr>
              <a:tr h="22267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TQ</a:t>
                      </a:r>
                      <a:r>
                        <a:rPr lang="en-US" sz="1400" baseline="-25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58280321"/>
                  </a:ext>
                </a:extLst>
              </a:tr>
              <a:tr h="44535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Richards-Baker flashiness index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23341669"/>
                  </a:ext>
                </a:extLst>
              </a:tr>
              <a:tr h="22267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90% of average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09644658"/>
                  </a:ext>
                </a:extLst>
              </a:tr>
              <a:tr h="22267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22860" marR="2286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6292993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0288" y="5894418"/>
            <a:ext cx="10723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Future average B-IBI scores are only 1-3 points less than 90% of historical average </a:t>
            </a:r>
          </a:p>
        </p:txBody>
      </p:sp>
    </p:spTree>
    <p:extLst>
      <p:ext uri="{BB962C8B-B14F-4D97-AF65-F5344CB8AC3E}">
        <p14:creationId xmlns:p14="http://schemas.microsoft.com/office/powerpoint/2010/main" val="4060972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94360" y="1615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Franklin Gothic Demi" panose="020B0703020102020204" pitchFamily="34" charset="0"/>
              </a:rPr>
              <a:t>Comparison of Spanaway WSP B-IBI Scores to Other Puget Sound Lowlands Sites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828800" y="6553200"/>
            <a:ext cx="8077200" cy="212034"/>
          </a:xfrm>
          <a:prstGeom prst="rect">
            <a:avLst/>
          </a:prstGeom>
        </p:spPr>
        <p:txBody>
          <a:bodyPr/>
          <a:lstStyle/>
          <a:p>
            <a:r>
              <a:rPr lang="en-US"/>
              <a:t>Brown and Caldwell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82200" y="6536634"/>
            <a:ext cx="381000" cy="228600"/>
          </a:xfrm>
          <a:prstGeom prst="rect">
            <a:avLst/>
          </a:prstGeom>
        </p:spPr>
        <p:txBody>
          <a:bodyPr/>
          <a:lstStyle/>
          <a:p>
            <a:fld id="{83D12EE2-0A52-405F-9235-0A5D75AB581D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6899" y="1487160"/>
            <a:ext cx="8458200" cy="495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2757" y="3297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Franklin Gothic Demi" panose="020B0703020102020204" pitchFamily="34" charset="0"/>
              </a:rPr>
              <a:t>Temperature &amp; Habitat Simplification Appear </a:t>
            </a:r>
            <a:r>
              <a:rPr lang="en-US" dirty="0">
                <a:latin typeface="Franklin Gothic Demi" panose="020B0703020102020204" pitchFamily="34" charset="0"/>
              </a:rPr>
              <a:t>to be Key </a:t>
            </a:r>
            <a:r>
              <a:rPr lang="en-US" dirty="0" smtClean="0">
                <a:latin typeface="Franklin Gothic Demi" panose="020B0703020102020204" pitchFamily="34" charset="0"/>
              </a:rPr>
              <a:t>Stressors of Benthic Community</a:t>
            </a:r>
            <a:endParaRPr lang="en-US" dirty="0">
              <a:latin typeface="Franklin Gothic Demi" panose="020B070302010202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614074"/>
              </p:ext>
            </p:extLst>
          </p:nvPr>
        </p:nvGraphicFramePr>
        <p:xfrm>
          <a:off x="1869974" y="1728416"/>
          <a:ext cx="8153487" cy="3775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Document" r:id="rId3" imgW="5937085" imgH="2752440" progId="Word.Document.12">
                  <p:embed/>
                </p:oleObj>
              </mc:Choice>
              <mc:Fallback>
                <p:oleObj name="Document" r:id="rId3" imgW="5937085" imgH="275244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69974" y="1728416"/>
                        <a:ext cx="8153487" cy="3775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32757" y="5349732"/>
            <a:ext cx="10622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~1,400 infiltration facilities help offset elevated water temperature in creeks by minimizing direct stormwater discharge and increasing cool baseflow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Very little direct </a:t>
            </a:r>
            <a:r>
              <a:rPr lang="en-US" sz="2400" dirty="0" smtClean="0"/>
              <a:t>discharge, </a:t>
            </a:r>
            <a:r>
              <a:rPr lang="en-US" sz="2400" dirty="0"/>
              <a:t>so little opportunity for more infiltration</a:t>
            </a:r>
          </a:p>
        </p:txBody>
      </p:sp>
    </p:spTree>
    <p:extLst>
      <p:ext uri="{BB962C8B-B14F-4D97-AF65-F5344CB8AC3E}">
        <p14:creationId xmlns:p14="http://schemas.microsoft.com/office/powerpoint/2010/main" val="88674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0288" y="339846"/>
            <a:ext cx="10561833" cy="113752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Franklin Gothic Demi" panose="020B0703020102020204" pitchFamily="34" charset="0"/>
              </a:rPr>
              <a:t>MS4 Discharge Not a Major Limiting Factor in </a:t>
            </a:r>
            <a:r>
              <a:rPr lang="en-US" dirty="0" smtClean="0">
                <a:latin typeface="Franklin Gothic Demi" panose="020B0703020102020204" pitchFamily="34" charset="0"/>
              </a:rPr>
              <a:t>Spanaway</a:t>
            </a:r>
            <a:endParaRPr lang="en-US" dirty="0">
              <a:latin typeface="Franklin Gothic Demi" panose="020B07030201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886200" y="17526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4569445"/>
              </p:ext>
            </p:extLst>
          </p:nvPr>
        </p:nvGraphicFramePr>
        <p:xfrm>
          <a:off x="760288" y="1672120"/>
          <a:ext cx="10849511" cy="4378436"/>
        </p:xfrm>
        <a:graphic>
          <a:graphicData uri="http://schemas.openxmlformats.org/drawingml/2006/table">
            <a:tbl>
              <a:tblPr firstRow="1" firstCol="1" bandRow="1"/>
              <a:tblGrid>
                <a:gridCol w="2596283">
                  <a:extLst>
                    <a:ext uri="{9D8B030D-6E8A-4147-A177-3AD203B41FA5}">
                      <a16:colId xmlns="" xmlns:a16="http://schemas.microsoft.com/office/drawing/2014/main" val="2091794184"/>
                    </a:ext>
                  </a:extLst>
                </a:gridCol>
                <a:gridCol w="1044846">
                  <a:extLst>
                    <a:ext uri="{9D8B030D-6E8A-4147-A177-3AD203B41FA5}">
                      <a16:colId xmlns="" xmlns:a16="http://schemas.microsoft.com/office/drawing/2014/main" val="1350578283"/>
                    </a:ext>
                  </a:extLst>
                </a:gridCol>
                <a:gridCol w="1150386">
                  <a:extLst>
                    <a:ext uri="{9D8B030D-6E8A-4147-A177-3AD203B41FA5}">
                      <a16:colId xmlns="" xmlns:a16="http://schemas.microsoft.com/office/drawing/2014/main" val="3978657200"/>
                    </a:ext>
                  </a:extLst>
                </a:gridCol>
                <a:gridCol w="3047667">
                  <a:extLst>
                    <a:ext uri="{9D8B030D-6E8A-4147-A177-3AD203B41FA5}">
                      <a16:colId xmlns="" xmlns:a16="http://schemas.microsoft.com/office/drawing/2014/main" val="3217144264"/>
                    </a:ext>
                  </a:extLst>
                </a:gridCol>
                <a:gridCol w="2871063">
                  <a:extLst>
                    <a:ext uri="{9D8B030D-6E8A-4147-A177-3AD203B41FA5}">
                      <a16:colId xmlns="" xmlns:a16="http://schemas.microsoft.com/office/drawing/2014/main" val="3528546390"/>
                    </a:ext>
                  </a:extLst>
                </a:gridCol>
                <a:gridCol w="139266">
                  <a:extLst>
                    <a:ext uri="{9D8B030D-6E8A-4147-A177-3AD203B41FA5}">
                      <a16:colId xmlns="" xmlns:a16="http://schemas.microsoft.com/office/drawing/2014/main" val="3888034196"/>
                    </a:ext>
                  </a:extLst>
                </a:gridCol>
              </a:tblGrid>
              <a:tr h="523250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Table 7‑1. Summary of Predicted Excursions and Causes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65454227"/>
                  </a:ext>
                </a:extLst>
              </a:tr>
              <a:tr h="385860">
                <a:tc rowSpan="2"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WSP Parameter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Meets Criteria?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Causes or Sources for Excursions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56679422"/>
                  </a:ext>
                </a:extLst>
              </a:tr>
              <a:tr h="3858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Existing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Buildout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Primary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Secondary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26434267"/>
                  </a:ext>
                </a:extLst>
              </a:tr>
              <a:tr h="3858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Water temperature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Natural warming in Spanaway Lake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Reduced shade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some creek reaches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11955528"/>
                  </a:ext>
                </a:extLst>
              </a:tr>
              <a:tr h="15785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Fecal coliform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Waterfowl and other riparian wildlife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Stormwater runoff from Military Road sub-basin; runoff from  shoreline areas with wildlife and domestic animals; shoreline septic systems; shoreline stormwater infiltration systems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19373140"/>
                  </a:ext>
                </a:extLst>
              </a:tr>
              <a:tr h="3858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Dissolved copper and zinc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Meets criteria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Meets criteria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36913737"/>
                  </a:ext>
                </a:extLst>
              </a:tr>
              <a:tr h="63140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B-IBI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Elevated water temperature, lack of habitat complexity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DO, fines, embeddedness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67974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450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900719" y="3313807"/>
            <a:ext cx="9237324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Potential Strategies</a:t>
            </a:r>
            <a:endParaRPr lang="en-US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5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Only 1 significant MS4 outfall in Spanaway WSP</a:t>
            </a:r>
          </a:p>
          <a:p>
            <a:r>
              <a:rPr lang="en-US" dirty="0"/>
              <a:t>County has already retrofitted this basin with:</a:t>
            </a:r>
          </a:p>
          <a:p>
            <a:pPr lvl="1"/>
            <a:r>
              <a:rPr lang="en-US" dirty="0"/>
              <a:t>Dry wells</a:t>
            </a:r>
          </a:p>
          <a:p>
            <a:pPr lvl="1"/>
            <a:r>
              <a:rPr lang="en-US" dirty="0"/>
              <a:t>Permeable pavement</a:t>
            </a:r>
          </a:p>
          <a:p>
            <a:pPr lvl="1"/>
            <a:r>
              <a:rPr lang="en-US" dirty="0"/>
              <a:t>Hydrodynamic separator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Military Road Stormwater Basin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Brown and Caldwell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D12EE2-0A52-405F-9235-0A5D75AB581D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345" y="1143000"/>
            <a:ext cx="40386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19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2208" y="457200"/>
            <a:ext cx="4458252" cy="2362200"/>
          </a:xfrm>
        </p:spPr>
        <p:txBody>
          <a:bodyPr/>
          <a:lstStyle/>
          <a:p>
            <a:r>
              <a:rPr lang="en-US" dirty="0">
                <a:latin typeface="Franklin Gothic Demi" panose="020B0703020102020204" pitchFamily="34" charset="0"/>
              </a:rPr>
              <a:t>Drywells in Groundwater Capture Zones</a:t>
            </a: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29" y="288234"/>
            <a:ext cx="50292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2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6724" y="457200"/>
            <a:ext cx="4663735" cy="2362200"/>
          </a:xfrm>
        </p:spPr>
        <p:txBody>
          <a:bodyPr>
            <a:normAutofit/>
          </a:bodyPr>
          <a:lstStyle/>
          <a:p>
            <a:r>
              <a:rPr lang="en-US" dirty="0">
                <a:latin typeface="Franklin Gothic Demi" panose="020B0703020102020204" pitchFamily="34" charset="0"/>
              </a:rPr>
              <a:t>Infiltration Ponds in Groundwater Capture Zones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982200" y="6536634"/>
            <a:ext cx="381000" cy="228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887" y="381000"/>
            <a:ext cx="4876800" cy="6477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8643" y="3429000"/>
            <a:ext cx="4406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Ponds built before 1997 were not required to include water quality treatment</a:t>
            </a:r>
          </a:p>
        </p:txBody>
      </p:sp>
    </p:spTree>
    <p:extLst>
      <p:ext uri="{BB962C8B-B14F-4D97-AF65-F5344CB8AC3E}">
        <p14:creationId xmlns:p14="http://schemas.microsoft.com/office/powerpoint/2010/main" val="335026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06400" y="1371600"/>
            <a:ext cx="5364583" cy="4800600"/>
          </a:xfrm>
        </p:spPr>
        <p:txBody>
          <a:bodyPr>
            <a:normAutofit/>
          </a:bodyPr>
          <a:lstStyle/>
          <a:p>
            <a:pPr marL="457200" lvl="1" indent="-457200">
              <a:buFont typeface="+mj-lt"/>
              <a:buAutoNum type="arabicPeriod"/>
            </a:pPr>
            <a:endParaRPr lang="en-US" dirty="0"/>
          </a:p>
          <a:p>
            <a:pPr marL="342900" lvl="1" indent="-342900"/>
            <a:r>
              <a:rPr lang="en-US" sz="2800" dirty="0"/>
              <a:t>Pierce County is covered by Phase I Municipal Stormwater Permit (Permit), issued by state Department of Ecology</a:t>
            </a:r>
          </a:p>
          <a:p>
            <a:pPr marL="342900" lvl="1" indent="-342900"/>
            <a:r>
              <a:rPr lang="en-US" sz="2800" dirty="0"/>
              <a:t>Permit requires development of a watershed-scale stormwater plan (WSP) </a:t>
            </a:r>
            <a:endParaRPr lang="en-US" sz="2800" dirty="0" smtClean="0"/>
          </a:p>
          <a:p>
            <a:pPr marL="342900" lvl="1" indent="-342900"/>
            <a:r>
              <a:rPr lang="en-US" sz="2800" dirty="0" smtClean="0"/>
              <a:t>Pierce </a:t>
            </a:r>
            <a:r>
              <a:rPr lang="en-US" sz="2800" dirty="0"/>
              <a:t>County selected the Spanaway Lake </a:t>
            </a:r>
            <a:r>
              <a:rPr lang="en-US" sz="2800" dirty="0" smtClean="0"/>
              <a:t>watershed</a:t>
            </a:r>
            <a:endParaRPr lang="en-US" sz="2800" dirty="0"/>
          </a:p>
        </p:txBody>
      </p:sp>
      <p:sp>
        <p:nvSpPr>
          <p:cNvPr id="3578915" name="Rectangle 3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6097474" y="267842"/>
            <a:ext cx="4752035" cy="6376924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Brown and Caldwell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D12EE2-0A52-405F-9235-0A5D75AB581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7620000" y="609600"/>
            <a:ext cx="2667000" cy="1143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110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Franklin Gothic Demi" panose="020B0703020102020204" pitchFamily="34" charset="0"/>
              </a:rPr>
              <a:t>Stormwater Management Strategies for Spanaway WSP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690581"/>
              </p:ext>
            </p:extLst>
          </p:nvPr>
        </p:nvGraphicFramePr>
        <p:xfrm>
          <a:off x="838200" y="1849346"/>
          <a:ext cx="10515600" cy="4878362"/>
        </p:xfrm>
        <a:graphic>
          <a:graphicData uri="http://schemas.openxmlformats.org/drawingml/2006/table">
            <a:tbl>
              <a:tblPr firstRow="1" firstCol="1" bandRow="1"/>
              <a:tblGrid>
                <a:gridCol w="3028583">
                  <a:extLst>
                    <a:ext uri="{9D8B030D-6E8A-4147-A177-3AD203B41FA5}">
                      <a16:colId xmlns="" xmlns:a16="http://schemas.microsoft.com/office/drawing/2014/main" val="1961046217"/>
                    </a:ext>
                  </a:extLst>
                </a:gridCol>
                <a:gridCol w="2837187">
                  <a:extLst>
                    <a:ext uri="{9D8B030D-6E8A-4147-A177-3AD203B41FA5}">
                      <a16:colId xmlns="" xmlns:a16="http://schemas.microsoft.com/office/drawing/2014/main" val="3300615886"/>
                    </a:ext>
                  </a:extLst>
                </a:gridCol>
                <a:gridCol w="2667179">
                  <a:extLst>
                    <a:ext uri="{9D8B030D-6E8A-4147-A177-3AD203B41FA5}">
                      <a16:colId xmlns="" xmlns:a16="http://schemas.microsoft.com/office/drawing/2014/main" val="581027989"/>
                    </a:ext>
                  </a:extLst>
                </a:gridCol>
                <a:gridCol w="1982651">
                  <a:extLst>
                    <a:ext uri="{9D8B030D-6E8A-4147-A177-3AD203B41FA5}">
                      <a16:colId xmlns="" xmlns:a16="http://schemas.microsoft.com/office/drawing/2014/main" val="3172923989"/>
                    </a:ext>
                  </a:extLst>
                </a:gridCol>
              </a:tblGrid>
              <a:tr h="383063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Table 8-1. Planning-Level Cost Estimates for Potential Stormwater Strategies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7710794"/>
                  </a:ext>
                </a:extLst>
              </a:tr>
              <a:tr h="798048"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Stormwater Strategy Project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Direct Construction Cost (2017 dollars)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Construction Cost Range</a:t>
                      </a:r>
                    </a:p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(-30% to +50%)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2730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30-year Life Cycle Cost</a:t>
                      </a:r>
                      <a:r>
                        <a:rPr lang="en-US" sz="2000" b="1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94562926"/>
                  </a:ext>
                </a:extLst>
              </a:tr>
              <a:tr h="28729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Drywell retrofits (15)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$105,000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$73,500--$157,500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$120,000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16516591"/>
                  </a:ext>
                </a:extLst>
              </a:tr>
              <a:tr h="28729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SF 116 pond retrofit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$240,000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$168,000–$359,000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$313,000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52248353"/>
                  </a:ext>
                </a:extLst>
              </a:tr>
              <a:tr h="28729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SF 149 pond retrofit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$177,000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$124,000–$265,000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$212,000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29360836"/>
                  </a:ext>
                </a:extLst>
              </a:tr>
              <a:tr h="3192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Military Rd. infiltrating sand filter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$1,259,000</a:t>
                      </a:r>
                      <a:r>
                        <a:rPr lang="en-US" sz="2000" b="1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$881,000–$1,889,000</a:t>
                      </a:r>
                      <a:r>
                        <a:rPr lang="en-US" sz="2000" b="1" baseline="30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$1,355,000</a:t>
                      </a:r>
                      <a:r>
                        <a:rPr lang="en-US" sz="2000" b="1" baseline="30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7855247"/>
                  </a:ext>
                </a:extLst>
              </a:tr>
              <a:tr h="28729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$1,781,000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$1,246,500-$2,670,500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$2,120,000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81984999"/>
                  </a:ext>
                </a:extLst>
              </a:tr>
              <a:tr h="1675899">
                <a:tc gridSpan="4">
                  <a:txBody>
                    <a:bodyPr/>
                    <a:lstStyle/>
                    <a:p>
                      <a:pPr marL="342900" marR="0" lvl="0" indent="-342900">
                        <a:spcBef>
                          <a:spcPts val="300"/>
                        </a:spcBef>
                        <a:spcAft>
                          <a:spcPts val="600"/>
                        </a:spcAft>
                        <a:buFont typeface="Franklin Gothic Book" panose="020B0503020102020204" pitchFamily="34" charset="0"/>
                        <a:buAutoNum type="alphaLcPeriod"/>
                      </a:pPr>
                      <a:r>
                        <a:rPr lang="en-US" sz="1200" i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Net present value based on a 2% discount rate. Includes total estimated capital costs. Drywell retrofit estimate assumes vactoring catch basins every 5 years. Pond retrofits estimates assume filter cartridges will be replaced twice per 5 years, with minimal annual maintenance. Military Road estimates assumes complete replacement of sand filter at 30 years, thorough raking every 5 years, and minimal annual maintenance.</a:t>
                      </a:r>
                    </a:p>
                    <a:p>
                      <a:pPr marL="342900" marR="0" lvl="0" indent="-342900">
                        <a:spcBef>
                          <a:spcPts val="300"/>
                        </a:spcBef>
                        <a:spcAft>
                          <a:spcPts val="600"/>
                        </a:spcAft>
                        <a:buFont typeface="Franklin Gothic Book" panose="020B0503020102020204" pitchFamily="34" charset="0"/>
                        <a:buAutoNum type="alphaLcPeriod"/>
                      </a:pPr>
                      <a:r>
                        <a:rPr lang="en-US" sz="1200" i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Includes rough estimate of land acquisition cost. 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DB3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60922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578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65771" y="1336941"/>
            <a:ext cx="10233059" cy="5135217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3200" dirty="0"/>
              <a:t>Potential non-stormwater strategies that could help but are not required by Permit:</a:t>
            </a:r>
          </a:p>
          <a:p>
            <a:pPr marL="573088" lvl="1" indent="-285750"/>
            <a:r>
              <a:rPr lang="en-US" sz="2800" dirty="0"/>
              <a:t>Plant riparian areas (increase shade, deter resident waterfowl)</a:t>
            </a:r>
          </a:p>
          <a:p>
            <a:pPr marL="573088" lvl="1" indent="-285750"/>
            <a:r>
              <a:rPr lang="en-US" sz="2800" dirty="0"/>
              <a:t>Increase </a:t>
            </a:r>
            <a:r>
              <a:rPr lang="en-US" sz="2800"/>
              <a:t>outreach </a:t>
            </a:r>
            <a:r>
              <a:rPr lang="en-US" sz="2800" smtClean="0"/>
              <a:t>re: </a:t>
            </a:r>
            <a:r>
              <a:rPr lang="en-US" sz="2800" dirty="0"/>
              <a:t>riparian landscaping, domestic animals</a:t>
            </a:r>
          </a:p>
          <a:p>
            <a:pPr marL="573088" lvl="1" indent="-285750"/>
            <a:r>
              <a:rPr lang="en-US" sz="2800" dirty="0"/>
              <a:t>Creek channel improvements to enhance benthic habitat (e.g., add large woody debris)</a:t>
            </a:r>
          </a:p>
          <a:p>
            <a:pPr marL="573088" lvl="1" indent="-285750"/>
            <a:r>
              <a:rPr lang="en-US" sz="2800" dirty="0"/>
              <a:t>Microbial source tracking to focus source controls</a:t>
            </a:r>
          </a:p>
          <a:p>
            <a:pPr marL="573088" lvl="1" indent="-285750"/>
            <a:r>
              <a:rPr lang="en-US" sz="2800" dirty="0"/>
              <a:t>Toxicity testing of creek sediment</a:t>
            </a:r>
          </a:p>
          <a:p>
            <a:pPr marL="285750" indent="-285750"/>
            <a:r>
              <a:rPr lang="en-US" sz="3200" dirty="0"/>
              <a:t>These non-stormwater strategies are described in a separate document</a:t>
            </a:r>
          </a:p>
          <a:p>
            <a:pPr marL="285750" indent="-285750"/>
            <a:endParaRPr lang="en-US" dirty="0"/>
          </a:p>
          <a:p>
            <a:pPr marL="573088" lvl="1" indent="-285750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65772" y="399490"/>
            <a:ext cx="10130318" cy="74351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Franklin Gothic Demi" panose="020B0703020102020204" pitchFamily="34" charset="0"/>
              </a:rPr>
              <a:t>Potential Non-Stormwater Strategies </a:t>
            </a:r>
            <a:endParaRPr lang="en-US" dirty="0">
              <a:latin typeface="Franklin Gothic Demi" panose="020B07030201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886200" y="17526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537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Demi" panose="020B0703020102020204" pitchFamily="34" charset="0"/>
              </a:rPr>
              <a:t>Conclusion</a:t>
            </a:r>
            <a:endParaRPr lang="en-US" dirty="0"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Groundwater contributes 99% of streamflow in Spanaway watershed</a:t>
            </a:r>
          </a:p>
          <a:p>
            <a:pPr lvl="1"/>
            <a:r>
              <a:rPr lang="en-US" dirty="0" smtClean="0"/>
              <a:t>Pierce County currently infiltrates a large majority of stormwater</a:t>
            </a:r>
          </a:p>
          <a:p>
            <a:r>
              <a:rPr lang="en-US" dirty="0" smtClean="0"/>
              <a:t>Water quality and benthic community impairments mostly from non-stormwater causes</a:t>
            </a:r>
          </a:p>
          <a:p>
            <a:pPr lvl="1"/>
            <a:r>
              <a:rPr lang="en-US" dirty="0" smtClean="0"/>
              <a:t>Natural conditions (e.g., lake temperature, wildlife)</a:t>
            </a:r>
          </a:p>
          <a:p>
            <a:pPr lvl="1"/>
            <a:r>
              <a:rPr lang="en-US" dirty="0" smtClean="0"/>
              <a:t>Adjacent land cover &amp; land use (e.g., lake of riparian shade, domesticated animals, septic systems)</a:t>
            </a:r>
          </a:p>
          <a:p>
            <a:r>
              <a:rPr lang="en-US" dirty="0" smtClean="0"/>
              <a:t>Opportunities exist to infiltrate additional stormwater and retrofit existing facilities, but will likely have only a modest impact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95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900719" y="3313807"/>
            <a:ext cx="9237324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Thank You!</a:t>
            </a:r>
            <a:endParaRPr lang="en-US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2863" y="4639370"/>
            <a:ext cx="24625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Tom Kantz</a:t>
            </a:r>
          </a:p>
          <a:p>
            <a:r>
              <a:rPr lang="en-US" b="1" dirty="0">
                <a:solidFill>
                  <a:schemeClr val="bg1"/>
                </a:solidFill>
                <a:hlinkClick r:id="rId2"/>
              </a:rPr>
              <a:t>tkantz@co.pierce.wa.us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(253) 798-4625</a:t>
            </a:r>
          </a:p>
        </p:txBody>
      </p:sp>
    </p:spTree>
    <p:extLst>
      <p:ext uri="{BB962C8B-B14F-4D97-AF65-F5344CB8AC3E}">
        <p14:creationId xmlns:p14="http://schemas.microsoft.com/office/powerpoint/2010/main" val="10142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820" y="160575"/>
            <a:ext cx="10685980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Franklin Gothic Demi" panose="020B0703020102020204" pitchFamily="34" charset="0"/>
              </a:rPr>
              <a:t>WSP Requirements</a:t>
            </a:r>
            <a:endParaRPr lang="en-US" dirty="0">
              <a:latin typeface="Franklin Gothic Demi" panose="020B07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819" y="1273996"/>
            <a:ext cx="11270751" cy="542475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Implements requirements </a:t>
            </a:r>
            <a:r>
              <a:rPr lang="en-US" sz="2400" dirty="0" smtClean="0"/>
              <a:t>in Phase </a:t>
            </a:r>
            <a:r>
              <a:rPr lang="en-US" sz="2400" dirty="0"/>
              <a:t>I Municipal </a:t>
            </a:r>
            <a:r>
              <a:rPr lang="en-US" sz="2400" dirty="0" err="1"/>
              <a:t>Stormwater</a:t>
            </a:r>
            <a:r>
              <a:rPr lang="en-US" sz="2400" dirty="0"/>
              <a:t> Permit (</a:t>
            </a:r>
            <a:r>
              <a:rPr lang="en-US" sz="2400" dirty="0" smtClean="0"/>
              <a:t>2013–2018)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Construct a continuous flow model </a:t>
            </a:r>
            <a:r>
              <a:rPr lang="en-US" sz="2400" dirty="0" smtClean="0"/>
              <a:t>of </a:t>
            </a:r>
            <a:r>
              <a:rPr lang="en-US" sz="2400" dirty="0"/>
              <a:t>the Spanaway Creek/Lake </a:t>
            </a:r>
            <a:r>
              <a:rPr lang="en-US" sz="2400" dirty="0" smtClean="0"/>
              <a:t>watershed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Estimate historic and predict future </a:t>
            </a:r>
            <a:r>
              <a:rPr lang="en-US" sz="2400" dirty="0" smtClean="0"/>
              <a:t>hydrologic, biologic, and water quality conditions at full build-out for:</a:t>
            </a:r>
          </a:p>
          <a:p>
            <a:pPr marL="544068" lvl="1" indent="-342900">
              <a:lnSpc>
                <a:spcPts val="6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chemeClr val="tx1"/>
                </a:solidFill>
              </a:rPr>
              <a:t> Copper </a:t>
            </a:r>
            <a:r>
              <a:rPr lang="en-US" sz="2000" dirty="0" smtClean="0"/>
              <a:t>&amp; </a:t>
            </a:r>
            <a:r>
              <a:rPr lang="en-US" sz="2000" dirty="0" smtClean="0">
                <a:solidFill>
                  <a:schemeClr val="tx1"/>
                </a:solidFill>
              </a:rPr>
              <a:t>Zinc</a:t>
            </a:r>
          </a:p>
          <a:p>
            <a:pPr marL="544068" lvl="1" indent="-342900">
              <a:lnSpc>
                <a:spcPts val="6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chemeClr val="tx1"/>
                </a:solidFill>
              </a:rPr>
              <a:t> Temperature</a:t>
            </a:r>
          </a:p>
          <a:p>
            <a:pPr marL="544068" lvl="1" indent="-342900">
              <a:lnSpc>
                <a:spcPts val="6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chemeClr val="tx1"/>
                </a:solidFill>
              </a:rPr>
              <a:t> Fecal coliform bacteria</a:t>
            </a:r>
          </a:p>
          <a:p>
            <a:pPr marL="544068" lvl="1" indent="-342900">
              <a:lnSpc>
                <a:spcPts val="6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chemeClr val="tx1"/>
                </a:solidFill>
              </a:rPr>
              <a:t> Changes in </a:t>
            </a:r>
            <a:r>
              <a:rPr lang="en-US" sz="2000" dirty="0" smtClean="0"/>
              <a:t>benthic community (B-IBI Scores) </a:t>
            </a:r>
            <a:r>
              <a:rPr lang="en-US" sz="2000" dirty="0" smtClean="0">
                <a:solidFill>
                  <a:schemeClr val="tx1"/>
                </a:solidFill>
              </a:rPr>
              <a:t>due to hydrologic change (</a:t>
            </a:r>
            <a:r>
              <a:rPr lang="en-US" sz="2000" dirty="0" err="1" smtClean="0">
                <a:solidFill>
                  <a:schemeClr val="tx1"/>
                </a:solidFill>
              </a:rPr>
              <a:t>DeGaspari</a:t>
            </a:r>
            <a:r>
              <a:rPr lang="en-US" sz="2000" dirty="0" smtClean="0">
                <a:solidFill>
                  <a:schemeClr val="tx1"/>
                </a:solidFill>
              </a:rPr>
              <a:t> et al. 2009)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Identify and model stormwater management strategies </a:t>
            </a:r>
            <a:r>
              <a:rPr lang="en-US" sz="2400" dirty="0"/>
              <a:t>that </a:t>
            </a:r>
            <a:r>
              <a:rPr lang="en-US" sz="2400" dirty="0" smtClean="0"/>
              <a:t>fully support designated uses, and must consider:</a:t>
            </a:r>
          </a:p>
          <a:p>
            <a:pPr marL="571500" lvl="2" indent="-342900">
              <a:buFont typeface="Courier New" panose="02070309020205020404" pitchFamily="49" charset="0"/>
              <a:buChar char="o"/>
            </a:pPr>
            <a:r>
              <a:rPr lang="en-US" dirty="0"/>
              <a:t>Changes to development-related codes, rules, standards, and plans</a:t>
            </a:r>
          </a:p>
          <a:p>
            <a:pPr marL="571500" lvl="2" indent="-342900">
              <a:buFont typeface="Courier New" panose="02070309020205020404" pitchFamily="49" charset="0"/>
              <a:buChar char="o"/>
            </a:pPr>
            <a:r>
              <a:rPr lang="en-US" dirty="0"/>
              <a:t>Potential future structural stormwater control </a:t>
            </a:r>
            <a:r>
              <a:rPr lang="en-US" dirty="0" smtClean="0"/>
              <a:t>projects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sz="2400" b="1" dirty="0" smtClean="0"/>
              <a:t>Create </a:t>
            </a:r>
            <a:r>
              <a:rPr lang="en-US" sz="2400" b="1" dirty="0"/>
              <a:t>an implementation plan </a:t>
            </a:r>
            <a:r>
              <a:rPr lang="en-US" sz="2400" dirty="0" smtClean="0"/>
              <a:t>and schedule, with responsible parties, costs, and funding mechanisms</a:t>
            </a:r>
          </a:p>
        </p:txBody>
      </p:sp>
    </p:spTree>
    <p:extLst>
      <p:ext uri="{BB962C8B-B14F-4D97-AF65-F5344CB8AC3E}">
        <p14:creationId xmlns:p14="http://schemas.microsoft.com/office/powerpoint/2010/main" val="18371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397285" y="3313807"/>
            <a:ext cx="9740758" cy="1325563"/>
          </a:xfrm>
          <a:solidFill>
            <a:schemeClr val="accent1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Spanaway Watershed </a:t>
            </a:r>
            <a:br>
              <a:rPr lang="en-US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Overview</a:t>
            </a:r>
            <a:endParaRPr lang="en-US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88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Demi" panose="020B0703020102020204" pitchFamily="34" charset="0"/>
              </a:rPr>
              <a:t>Historic Land Cover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828800" y="6553200"/>
            <a:ext cx="8077200" cy="21203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Brown and Caldwell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82200" y="6536634"/>
            <a:ext cx="381000" cy="228600"/>
          </a:xfrm>
          <a:prstGeom prst="rect">
            <a:avLst/>
          </a:prstGeom>
        </p:spPr>
        <p:txBody>
          <a:bodyPr/>
          <a:lstStyle/>
          <a:p>
            <a:fld id="{83D12EE2-0A52-405F-9235-0A5D75AB581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125"/>
            <a:ext cx="4993476" cy="58695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16296" y="6447236"/>
            <a:ext cx="3059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Spanaway Watershed 1897 (USGS)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434049"/>
            <a:ext cx="4494088" cy="4800600"/>
          </a:xfrm>
        </p:spPr>
        <p:txBody>
          <a:bodyPr/>
          <a:lstStyle/>
          <a:p>
            <a:r>
              <a:rPr lang="en-US" dirty="0"/>
              <a:t>Much of Spanaway WSP area was covered by prairie</a:t>
            </a:r>
          </a:p>
          <a:p>
            <a:r>
              <a:rPr lang="en-US" dirty="0"/>
              <a:t>Large wetland systems upgradient of Spanaway Lake</a:t>
            </a:r>
          </a:p>
        </p:txBody>
      </p:sp>
    </p:spTree>
    <p:extLst>
      <p:ext uri="{BB962C8B-B14F-4D97-AF65-F5344CB8AC3E}">
        <p14:creationId xmlns:p14="http://schemas.microsoft.com/office/powerpoint/2010/main" val="9939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11585"/>
            <a:ext cx="10515600" cy="1325563"/>
          </a:xfrm>
        </p:spPr>
        <p:txBody>
          <a:bodyPr/>
          <a:lstStyle/>
          <a:p>
            <a:r>
              <a:rPr lang="en-US" dirty="0">
                <a:latin typeface="Franklin Gothic Demi" panose="020B0703020102020204" pitchFamily="34" charset="0"/>
              </a:rPr>
              <a:t>Permeable Soils Cover Most of Watershed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828800" y="6553200"/>
            <a:ext cx="8077200" cy="21203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Brown and Caldwell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82200" y="6536634"/>
            <a:ext cx="381000" cy="228600"/>
          </a:xfrm>
          <a:prstGeom prst="rect">
            <a:avLst/>
          </a:prstGeom>
        </p:spPr>
        <p:txBody>
          <a:bodyPr/>
          <a:lstStyle/>
          <a:p>
            <a:fld id="{83D12EE2-0A52-405F-9235-0A5D75AB581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4495800" cy="51054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573095"/>
              </p:ext>
            </p:extLst>
          </p:nvPr>
        </p:nvGraphicFramePr>
        <p:xfrm>
          <a:off x="6210300" y="1637148"/>
          <a:ext cx="4267200" cy="28384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68772">
                <a:tc gridSpan="3">
                  <a:txBody>
                    <a:bodyPr/>
                    <a:lstStyle/>
                    <a:p>
                      <a:pPr marL="27305" marR="27305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dirty="0">
                          <a:effectLst/>
                        </a:rPr>
                        <a:t>Table 4‑1. NRCS HSGs in Spanaway Lake Watershed</a:t>
                      </a:r>
                      <a:endParaRPr lang="en-US" sz="1000" dirty="0">
                        <a:solidFill>
                          <a:srgbClr val="FFFFFF"/>
                        </a:solidFill>
                        <a:effectLst/>
                        <a:latin typeface="Franklin Gothic Demi Cond"/>
                        <a:ea typeface="Times New Roman"/>
                        <a:cs typeface="Times New Roman"/>
                      </a:endParaRPr>
                    </a:p>
                  </a:txBody>
                  <a:tcPr marL="8890" marR="8890" marT="18415" marB="1841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5233"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Hydrologic soil group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Franklin Gothic Medium Cond"/>
                        <a:ea typeface="Times New Roman"/>
                        <a:cs typeface="Times New Roman"/>
                      </a:endParaRPr>
                    </a:p>
                  </a:txBody>
                  <a:tcPr marL="8890" marR="8890" marT="18415" marB="18415" anchor="b"/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Description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Franklin Gothic Medium Cond"/>
                        <a:ea typeface="Times New Roman"/>
                        <a:cs typeface="Times New Roman"/>
                      </a:endParaRPr>
                    </a:p>
                  </a:txBody>
                  <a:tcPr marL="8890" marR="8890" marT="18415" marB="18415" anchor="b"/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% of watershed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Franklin Gothic Medium Cond"/>
                        <a:ea typeface="Times New Roman"/>
                        <a:cs typeface="Times New Roman"/>
                      </a:endParaRPr>
                    </a:p>
                  </a:txBody>
                  <a:tcPr marL="8890" marR="8890" marT="18415" marB="18415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3079"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</a:t>
                      </a:r>
                      <a:endParaRPr lang="en-US" sz="900" dirty="0">
                        <a:solidFill>
                          <a:srgbClr val="262626"/>
                        </a:solidFill>
                        <a:effectLst/>
                        <a:latin typeface="Franklin Gothic Medium Cond"/>
                        <a:ea typeface="Calibri"/>
                        <a:cs typeface="Times New Roman"/>
                      </a:endParaRPr>
                    </a:p>
                  </a:txBody>
                  <a:tcPr marL="8890" marR="8890" marT="18415" marB="18415" anchor="ctr"/>
                </a:tc>
                <a:tc>
                  <a:txBody>
                    <a:bodyPr/>
                    <a:lstStyle/>
                    <a:p>
                      <a:pPr marL="27305" marR="27305">
                        <a:lnSpc>
                          <a:spcPts val="1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Soils with high infiltrations rates. Usually deep, well-drained sands or gravels. Little runoff.</a:t>
                      </a:r>
                      <a:endParaRPr lang="en-US" sz="1200" dirty="0">
                        <a:solidFill>
                          <a:srgbClr val="262626"/>
                        </a:solidFill>
                        <a:effectLst/>
                        <a:latin typeface="Franklin Gothic Medium Cond"/>
                        <a:ea typeface="Calibri"/>
                        <a:cs typeface="Times New Roman"/>
                      </a:endParaRPr>
                    </a:p>
                  </a:txBody>
                  <a:tcPr marL="8890" marR="8890" marT="18415" marB="18415" anchor="ctr"/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79.7</a:t>
                      </a:r>
                      <a:endParaRPr lang="en-US" sz="1200" dirty="0">
                        <a:solidFill>
                          <a:srgbClr val="262626"/>
                        </a:solidFill>
                        <a:effectLst/>
                        <a:latin typeface="Franklin Gothic Medium Cond"/>
                        <a:ea typeface="Calibri"/>
                        <a:cs typeface="Times New Roman"/>
                      </a:endParaRPr>
                    </a:p>
                  </a:txBody>
                  <a:tcPr marL="8890" marR="8890" marT="18415" marB="1841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3079"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B</a:t>
                      </a:r>
                      <a:endParaRPr lang="en-US" sz="900" dirty="0">
                        <a:solidFill>
                          <a:srgbClr val="262626"/>
                        </a:solidFill>
                        <a:effectLst/>
                        <a:latin typeface="Franklin Gothic Medium Cond"/>
                        <a:ea typeface="Calibri"/>
                        <a:cs typeface="Times New Roman"/>
                      </a:endParaRPr>
                    </a:p>
                  </a:txBody>
                  <a:tcPr marL="8890" marR="8890" marT="18415" marB="18415" anchor="ctr"/>
                </a:tc>
                <a:tc>
                  <a:txBody>
                    <a:bodyPr/>
                    <a:lstStyle/>
                    <a:p>
                      <a:pPr marL="27305" marR="27305">
                        <a:lnSpc>
                          <a:spcPts val="1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Soils with moderate infiltration rates. Usually moderately deep, moderately well-drained soils.</a:t>
                      </a:r>
                      <a:endParaRPr lang="en-US" sz="1200" dirty="0">
                        <a:solidFill>
                          <a:srgbClr val="262626"/>
                        </a:solidFill>
                        <a:effectLst/>
                        <a:latin typeface="Franklin Gothic Medium Cond"/>
                        <a:ea typeface="Calibri"/>
                        <a:cs typeface="Times New Roman"/>
                      </a:endParaRPr>
                    </a:p>
                  </a:txBody>
                  <a:tcPr marL="8890" marR="8890" marT="18415" marB="18415" anchor="ctr"/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7.7</a:t>
                      </a:r>
                      <a:r>
                        <a:rPr lang="en-US" sz="1200" baseline="30000" dirty="0">
                          <a:effectLst/>
                        </a:rPr>
                        <a:t>a</a:t>
                      </a:r>
                      <a:endParaRPr lang="en-US" sz="1200" dirty="0">
                        <a:solidFill>
                          <a:srgbClr val="262626"/>
                        </a:solidFill>
                        <a:effectLst/>
                        <a:latin typeface="Franklin Gothic Medium Cond"/>
                        <a:ea typeface="Calibri"/>
                        <a:cs typeface="Times New Roman"/>
                      </a:endParaRPr>
                    </a:p>
                  </a:txBody>
                  <a:tcPr marL="8890" marR="8890" marT="18415" marB="1841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3079"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</a:t>
                      </a:r>
                      <a:endParaRPr lang="en-US" sz="900" dirty="0">
                        <a:solidFill>
                          <a:srgbClr val="262626"/>
                        </a:solidFill>
                        <a:effectLst/>
                        <a:latin typeface="Franklin Gothic Medium Cond"/>
                        <a:ea typeface="Calibri"/>
                        <a:cs typeface="Times New Roman"/>
                      </a:endParaRPr>
                    </a:p>
                  </a:txBody>
                  <a:tcPr marL="8890" marR="8890" marT="18415" marB="18415" anchor="ctr"/>
                </a:tc>
                <a:tc>
                  <a:txBody>
                    <a:bodyPr/>
                    <a:lstStyle/>
                    <a:p>
                      <a:pPr marL="27305" marR="27305">
                        <a:lnSpc>
                          <a:spcPts val="1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Soils with slow infiltration rates. Soils with finer textures and slow water movement.</a:t>
                      </a:r>
                      <a:endParaRPr lang="en-US" sz="1200" dirty="0">
                        <a:solidFill>
                          <a:srgbClr val="262626"/>
                        </a:solidFill>
                        <a:effectLst/>
                        <a:latin typeface="Franklin Gothic Medium Cond"/>
                        <a:ea typeface="Calibri"/>
                        <a:cs typeface="Times New Roman"/>
                      </a:endParaRPr>
                    </a:p>
                  </a:txBody>
                  <a:tcPr marL="8890" marR="8890" marT="18415" marB="18415" anchor="ctr"/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See footnote a</a:t>
                      </a:r>
                      <a:endParaRPr lang="en-US" sz="1200" dirty="0">
                        <a:solidFill>
                          <a:srgbClr val="262626"/>
                        </a:solidFill>
                        <a:effectLst/>
                        <a:latin typeface="Franklin Gothic Medium Cond"/>
                        <a:ea typeface="Calibri"/>
                        <a:cs typeface="Times New Roman"/>
                      </a:endParaRPr>
                    </a:p>
                  </a:txBody>
                  <a:tcPr marL="8890" marR="8890" marT="18415" marB="18415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3079"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</a:t>
                      </a:r>
                      <a:endParaRPr lang="en-US" sz="900" dirty="0">
                        <a:solidFill>
                          <a:srgbClr val="262626"/>
                        </a:solidFill>
                        <a:effectLst/>
                        <a:latin typeface="Franklin Gothic Medium Cond"/>
                        <a:ea typeface="Calibri"/>
                        <a:cs typeface="Times New Roman"/>
                      </a:endParaRPr>
                    </a:p>
                  </a:txBody>
                  <a:tcPr marL="8890" marR="8890" marT="18415" marB="18415" anchor="ctr"/>
                </a:tc>
                <a:tc>
                  <a:txBody>
                    <a:bodyPr/>
                    <a:lstStyle/>
                    <a:p>
                      <a:pPr marL="27305" marR="27305">
                        <a:lnSpc>
                          <a:spcPts val="1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Soils with very slow infiltration rates. Soils with high clay content and poor drainage. High amounts of runoff.</a:t>
                      </a:r>
                      <a:endParaRPr lang="en-US" sz="1200" dirty="0">
                        <a:solidFill>
                          <a:srgbClr val="262626"/>
                        </a:solidFill>
                        <a:effectLst/>
                        <a:latin typeface="Franklin Gothic Medium Cond"/>
                        <a:ea typeface="Calibri"/>
                        <a:cs typeface="Times New Roman"/>
                      </a:endParaRPr>
                    </a:p>
                  </a:txBody>
                  <a:tcPr marL="8890" marR="8890" marT="18415" marB="18415" anchor="ctr"/>
                </a:tc>
                <a:tc>
                  <a:txBody>
                    <a:bodyPr/>
                    <a:lstStyle/>
                    <a:p>
                      <a:pPr marL="27305" marR="27305" algn="ctr">
                        <a:lnSpc>
                          <a:spcPts val="1000"/>
                        </a:lnSpc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1.0</a:t>
                      </a:r>
                      <a:r>
                        <a:rPr lang="en-US" sz="1200" baseline="30000" dirty="0">
                          <a:effectLst/>
                        </a:rPr>
                        <a:t>a</a:t>
                      </a:r>
                      <a:endParaRPr lang="en-US" sz="1200" dirty="0">
                        <a:solidFill>
                          <a:srgbClr val="262626"/>
                        </a:solidFill>
                        <a:effectLst/>
                        <a:latin typeface="Franklin Gothic Medium Cond"/>
                        <a:ea typeface="Calibri"/>
                        <a:cs typeface="Times New Roman"/>
                      </a:endParaRPr>
                    </a:p>
                  </a:txBody>
                  <a:tcPr marL="8890" marR="8890" marT="18415" marB="18415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3079">
                <a:tc gridSpan="3">
                  <a:txBody>
                    <a:bodyPr/>
                    <a:lstStyle/>
                    <a:p>
                      <a:pPr marL="0" marR="0">
                        <a:lnSpc>
                          <a:spcPts val="96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a. There are no soils classified as HSG C; however, 8.8% of soils are classified as B/D, 0.4% are classified as C/D, and 2.4% are classified as unknown.</a:t>
                      </a:r>
                      <a:endParaRPr lang="en-US" sz="800" i="1" dirty="0">
                        <a:solidFill>
                          <a:srgbClr val="000000"/>
                        </a:solidFill>
                        <a:effectLst/>
                        <a:latin typeface="Franklin Gothic Book"/>
                        <a:ea typeface="Times New Roman"/>
                        <a:cs typeface="Times New Roman"/>
                      </a:endParaRPr>
                    </a:p>
                  </a:txBody>
                  <a:tcPr marL="8890" marR="8890" marT="18415" marB="1841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172200" y="5105401"/>
            <a:ext cx="472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Spanaway Lake is a “kettle” lake with substantial groundwater inflow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3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791199" y="457200"/>
            <a:ext cx="4883649" cy="581164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Land Use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406400" y="1553816"/>
            <a:ext cx="4160520" cy="48006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67% unincorporated Pierce County</a:t>
            </a:r>
          </a:p>
          <a:p>
            <a:pPr lvl="1"/>
            <a:r>
              <a:rPr lang="en-US" dirty="0"/>
              <a:t>Residential &amp; commercial</a:t>
            </a:r>
          </a:p>
          <a:p>
            <a:pPr lvl="1"/>
            <a:r>
              <a:rPr lang="en-US" dirty="0"/>
              <a:t>Parks/golf courses</a:t>
            </a:r>
          </a:p>
          <a:p>
            <a:pPr lvl="1"/>
            <a:r>
              <a:rPr lang="en-US" dirty="0"/>
              <a:t>Public facilities</a:t>
            </a:r>
          </a:p>
          <a:p>
            <a:r>
              <a:rPr lang="en-US" dirty="0"/>
              <a:t>33% JBLM</a:t>
            </a:r>
          </a:p>
          <a:p>
            <a:pPr lvl="1"/>
            <a:r>
              <a:rPr lang="en-US" dirty="0"/>
              <a:t>Undeveloped</a:t>
            </a:r>
          </a:p>
          <a:p>
            <a:pPr lvl="1"/>
            <a:r>
              <a:rPr lang="en-US" dirty="0"/>
              <a:t>Wetlands</a:t>
            </a:r>
          </a:p>
          <a:p>
            <a:r>
              <a:rPr lang="en-US" dirty="0"/>
              <a:t>Population (PSRC)</a:t>
            </a:r>
          </a:p>
          <a:p>
            <a:pPr lvl="1"/>
            <a:r>
              <a:rPr lang="en-US" dirty="0"/>
              <a:t>2014: ~44,200</a:t>
            </a:r>
          </a:p>
          <a:p>
            <a:pPr lvl="1"/>
            <a:r>
              <a:rPr lang="en-US" dirty="0"/>
              <a:t>2030: ~49,900</a:t>
            </a:r>
          </a:p>
          <a:p>
            <a:pPr lvl="1"/>
            <a:r>
              <a:rPr lang="en-US" dirty="0"/>
              <a:t>2040: ~50,500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Brown and Caldwell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D12EE2-0A52-405F-9235-0A5D75AB581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58839" y="6292715"/>
            <a:ext cx="3413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Current Land Use (Pierce County 2016)</a:t>
            </a:r>
          </a:p>
        </p:txBody>
      </p:sp>
    </p:spTree>
    <p:extLst>
      <p:ext uri="{BB962C8B-B14F-4D97-AF65-F5344CB8AC3E}">
        <p14:creationId xmlns:p14="http://schemas.microsoft.com/office/powerpoint/2010/main" val="1315701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Stormwater Infiltration 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406400" y="1524000"/>
            <a:ext cx="4160520" cy="4800601"/>
          </a:xfrm>
        </p:spPr>
        <p:txBody>
          <a:bodyPr>
            <a:normAutofit/>
          </a:bodyPr>
          <a:lstStyle/>
          <a:p>
            <a:r>
              <a:rPr lang="en-US" sz="3200" dirty="0"/>
              <a:t>~1,400 dry wells</a:t>
            </a:r>
          </a:p>
          <a:p>
            <a:r>
              <a:rPr lang="en-US" sz="3200" dirty="0"/>
              <a:t>~75 infiltration ponds</a:t>
            </a:r>
          </a:p>
          <a:p>
            <a:r>
              <a:rPr lang="en-US" sz="3200" dirty="0"/>
              <a:t>Only one large stormwater outfall (Military Rd)</a:t>
            </a:r>
          </a:p>
          <a:p>
            <a:pPr lvl="1"/>
            <a:r>
              <a:rPr lang="en-US" sz="2800" dirty="0"/>
              <a:t>Numerous infiltration facilities reduce surface flow to Military Rd. outfall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Brown and Caldwell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D12EE2-0A52-405F-9235-0A5D75AB581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757" y="1106889"/>
            <a:ext cx="4426120" cy="572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723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ersion A Master Dark Gray">
  <a:themeElements>
    <a:clrScheme name="0 BC SmartArt">
      <a:dk1>
        <a:sysClr val="windowText" lastClr="000000"/>
      </a:dk1>
      <a:lt1>
        <a:sysClr val="window" lastClr="FFFFFF"/>
      </a:lt1>
      <a:dk2>
        <a:srgbClr val="262626"/>
      </a:dk2>
      <a:lt2>
        <a:srgbClr val="FFFFFF"/>
      </a:lt2>
      <a:accent1>
        <a:srgbClr val="009ED1"/>
      </a:accent1>
      <a:accent2>
        <a:srgbClr val="76B043"/>
      </a:accent2>
      <a:accent3>
        <a:srgbClr val="C0CAC7"/>
      </a:accent3>
      <a:accent4>
        <a:srgbClr val="F58220"/>
      </a:accent4>
      <a:accent5>
        <a:srgbClr val="909D93"/>
      </a:accent5>
      <a:accent6>
        <a:srgbClr val="332A86"/>
      </a:accent6>
      <a:hlink>
        <a:srgbClr val="009ED1"/>
      </a:hlink>
      <a:folHlink>
        <a:srgbClr val="009ED1"/>
      </a:folHlink>
    </a:clrScheme>
    <a:fontScheme name="BC PowerPoint Font Theme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1319</TotalTime>
  <Words>2330</Words>
  <Application>Microsoft Office PowerPoint</Application>
  <PresentationFormat>Widescreen</PresentationFormat>
  <Paragraphs>712</Paragraphs>
  <Slides>33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Arial</vt:lpstr>
      <vt:lpstr>Calibri</vt:lpstr>
      <vt:lpstr>Calibri Light</vt:lpstr>
      <vt:lpstr>Courier New</vt:lpstr>
      <vt:lpstr>Franklin Gothic Book</vt:lpstr>
      <vt:lpstr>Franklin Gothic Demi</vt:lpstr>
      <vt:lpstr>Franklin Gothic Demi Cond</vt:lpstr>
      <vt:lpstr>Franklin Gothic Medium</vt:lpstr>
      <vt:lpstr>Franklin Gothic Medium Cond</vt:lpstr>
      <vt:lpstr>Times New Roman</vt:lpstr>
      <vt:lpstr>Wingdings</vt:lpstr>
      <vt:lpstr>Office Theme</vt:lpstr>
      <vt:lpstr>Version A Master Dark Gray</vt:lpstr>
      <vt:lpstr>Document</vt:lpstr>
      <vt:lpstr>Spanaway Lake Watershed: Watershed-Scale Stormwater Planning in a Watershed Dominated by Groundwater </vt:lpstr>
      <vt:lpstr>Background</vt:lpstr>
      <vt:lpstr>Background</vt:lpstr>
      <vt:lpstr>WSP Requirements</vt:lpstr>
      <vt:lpstr>Spanaway Watershed  Overview</vt:lpstr>
      <vt:lpstr>Historic Land Cover</vt:lpstr>
      <vt:lpstr>Permeable Soils Cover Most of Watershed</vt:lpstr>
      <vt:lpstr>Current Land Use</vt:lpstr>
      <vt:lpstr>Stormwater Infiltration Facilities</vt:lpstr>
      <vt:lpstr>Septic Systems</vt:lpstr>
      <vt:lpstr>Monitoring and Modeling Results</vt:lpstr>
      <vt:lpstr>Spanaway WSP Monitoring Program (10/14-3/16)</vt:lpstr>
      <vt:lpstr>PowerPoint Presentation</vt:lpstr>
      <vt:lpstr>Refined and Calibrated MODFLOW Model</vt:lpstr>
      <vt:lpstr>Simulated Hydrologic Metrics for Existing Conditions</vt:lpstr>
      <vt:lpstr>Simulated Hydrologic Metrics for Historic and Future Conditions</vt:lpstr>
      <vt:lpstr>Future Copper or Zinc Exceedances Are Unlikely</vt:lpstr>
      <vt:lpstr>Water Temperatures in Spanaway Lake and Downstream Sites Often Exceeded 17.5</vt:lpstr>
      <vt:lpstr>Fecal Coliform Monitoring Results</vt:lpstr>
      <vt:lpstr>Spanaway WSP B-IBI Monitoring Sites</vt:lpstr>
      <vt:lpstr>Predicted B-IBI Scores Based on Simulated Hydrologic Metrics and Regression Equations</vt:lpstr>
      <vt:lpstr>Small Differences in Historic and Future B-IBI Scores Based on Regression Equations</vt:lpstr>
      <vt:lpstr>Comparison of Spanaway WSP B-IBI Scores to Other Puget Sound Lowlands Sites</vt:lpstr>
      <vt:lpstr>Temperature &amp; Habitat Simplification Appear to be Key Stressors of Benthic Community</vt:lpstr>
      <vt:lpstr>MS4 Discharge Not a Major Limiting Factor in Spanaway</vt:lpstr>
      <vt:lpstr>Potential Strategies</vt:lpstr>
      <vt:lpstr>Military Road Stormwater Basin</vt:lpstr>
      <vt:lpstr>Drywells in Groundwater Capture Zones</vt:lpstr>
      <vt:lpstr>Infiltration Ponds in Groundwater Capture Zones</vt:lpstr>
      <vt:lpstr>Stormwater Management Strategies for Spanaway WSP</vt:lpstr>
      <vt:lpstr>Potential Non-Stormwater Strategies </vt:lpstr>
      <vt:lpstr>Conclusion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Kantz</dc:creator>
  <cp:lastModifiedBy>Tom Kantz</cp:lastModifiedBy>
  <cp:revision>66</cp:revision>
  <cp:lastPrinted>2017-07-31T17:42:05Z</cp:lastPrinted>
  <dcterms:created xsi:type="dcterms:W3CDTF">2017-07-19T16:06:43Z</dcterms:created>
  <dcterms:modified xsi:type="dcterms:W3CDTF">2017-08-29T19:53:23Z</dcterms:modified>
</cp:coreProperties>
</file>