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4"/>
    <p:restoredTop sz="94676"/>
  </p:normalViewPr>
  <p:slideViewPr>
    <p:cSldViewPr snapToGrid="0" snapToObjects="1">
      <p:cViewPr varScale="1">
        <p:scale>
          <a:sx n="106" d="100"/>
          <a:sy n="106" d="100"/>
        </p:scale>
        <p:origin x="8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a:pPr/>
              <a:t>7/30/18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a:pPr/>
              <a:t>7/30/18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7/30/18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a:pPr/>
              <a:t>7/30/18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a:pPr/>
              <a:t>7/30/18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a:pPr/>
              <a:t>7/30/18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a:pPr/>
              <a:t>7/30/18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a:pPr/>
              <a:t>7/30/18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a:pPr/>
              <a:t>7/30/18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a:pPr/>
              <a:t>7/30/18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a:pPr/>
              <a:t>7/30/18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a:pPr/>
              <a:t>7/30/18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a:pPr/>
              <a:t>7/30/18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a:pPr/>
              <a:t>7/30/18</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a:pPr/>
              <a:t>7/30/18</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001" y="5194834"/>
            <a:ext cx="10572000" cy="1158053"/>
          </a:xfrm>
        </p:spPr>
        <p:txBody>
          <a:bodyPr>
            <a:noAutofit/>
          </a:bodyPr>
          <a:lstStyle/>
          <a:p>
            <a:r>
              <a:rPr lang="en-US" sz="1400" dirty="0" smtClean="0"/>
              <a:t>David J. Trimbach, PhD</a:t>
            </a:r>
          </a:p>
          <a:p>
            <a:r>
              <a:rPr lang="en-US" sz="1400" dirty="0" smtClean="0"/>
              <a:t>Postdoctoral Research Associate &amp; Project Manager</a:t>
            </a:r>
          </a:p>
          <a:p>
            <a:r>
              <a:rPr lang="en-US" sz="1400" dirty="0" smtClean="0"/>
              <a:t>Department of Fisheries &amp; Wildlife</a:t>
            </a:r>
          </a:p>
          <a:p>
            <a:r>
              <a:rPr lang="en-US" sz="1400" dirty="0" smtClean="0"/>
              <a:t>Oregon State University</a:t>
            </a:r>
          </a:p>
          <a:p>
            <a:r>
              <a:rPr lang="en-US" sz="1400" dirty="0"/>
              <a:t>d</a:t>
            </a:r>
            <a:r>
              <a:rPr lang="en-US" sz="1400" dirty="0" smtClean="0"/>
              <a:t>avid.trimbach@oregonstate.edu</a:t>
            </a:r>
            <a:endParaRPr lang="en-US" sz="1400" dirty="0"/>
          </a:p>
        </p:txBody>
      </p:sp>
      <p:pic>
        <p:nvPicPr>
          <p:cNvPr id="4" name="Picture 3"/>
          <p:cNvPicPr>
            <a:picLocks noChangeAspect="1"/>
          </p:cNvPicPr>
          <p:nvPr/>
        </p:nvPicPr>
        <p:blipFill>
          <a:blip r:embed="rId2"/>
          <a:stretch>
            <a:fillRect/>
          </a:stretch>
        </p:blipFill>
        <p:spPr>
          <a:xfrm>
            <a:off x="8205822" y="4933568"/>
            <a:ext cx="3323232" cy="694555"/>
          </a:xfrm>
          <a:prstGeom prst="rect">
            <a:avLst/>
          </a:prstGeom>
        </p:spPr>
      </p:pic>
      <p:pic>
        <p:nvPicPr>
          <p:cNvPr id="5" name="Picture 4"/>
          <p:cNvPicPr>
            <a:picLocks noChangeAspect="1"/>
          </p:cNvPicPr>
          <p:nvPr/>
        </p:nvPicPr>
        <p:blipFill>
          <a:blip r:embed="rId3"/>
          <a:stretch>
            <a:fillRect/>
          </a:stretch>
        </p:blipFill>
        <p:spPr>
          <a:xfrm>
            <a:off x="8176408" y="5691163"/>
            <a:ext cx="3352646" cy="10950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341" y="-609907"/>
            <a:ext cx="4480779" cy="6529505"/>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001" y="779253"/>
            <a:ext cx="6160798" cy="3751183"/>
          </a:xfrm>
          <a:prstGeom prst="rect">
            <a:avLst/>
          </a:prstGeom>
        </p:spPr>
      </p:pic>
    </p:spTree>
    <p:extLst>
      <p:ext uri="{BB962C8B-B14F-4D97-AF65-F5344CB8AC3E}">
        <p14:creationId xmlns:p14="http://schemas.microsoft.com/office/powerpoint/2010/main" val="148165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Box 2"/>
          <p:cNvSpPr txBox="1"/>
          <p:nvPr/>
        </p:nvSpPr>
        <p:spPr>
          <a:xfrm>
            <a:off x="810000" y="2250830"/>
            <a:ext cx="10571998" cy="3970318"/>
          </a:xfrm>
          <a:prstGeom prst="rect">
            <a:avLst/>
          </a:prstGeom>
          <a:noFill/>
        </p:spPr>
        <p:txBody>
          <a:bodyPr wrap="square" rtlCol="0">
            <a:spAutoFit/>
          </a:bodyPr>
          <a:lstStyle/>
          <a:p>
            <a:r>
              <a:rPr lang="en-US" sz="2800" b="1" dirty="0" smtClean="0"/>
              <a:t>How you can </a:t>
            </a:r>
            <a:r>
              <a:rPr lang="en-US" sz="2800" b="1" dirty="0" smtClean="0"/>
              <a:t>help? </a:t>
            </a:r>
            <a:r>
              <a:rPr lang="mr-IN" sz="2800" b="1" dirty="0" smtClean="0"/>
              <a:t>–</a:t>
            </a:r>
            <a:r>
              <a:rPr lang="en-US" sz="2800" b="1" dirty="0" smtClean="0"/>
              <a:t> Participate in interviews!</a:t>
            </a:r>
          </a:p>
          <a:p>
            <a:pPr marL="457200" indent="-457200">
              <a:buFont typeface="Arial" charset="0"/>
              <a:buChar char="•"/>
            </a:pPr>
            <a:r>
              <a:rPr lang="en-US" sz="2800" dirty="0" smtClean="0"/>
              <a:t>Your participation will </a:t>
            </a:r>
            <a:r>
              <a:rPr lang="en-US" sz="2800" b="1" dirty="0" smtClean="0"/>
              <a:t>provide a better reflection </a:t>
            </a:r>
            <a:r>
              <a:rPr lang="en-US" sz="2800" dirty="0" smtClean="0"/>
              <a:t>of the LIO landscape and more nuanced information about what LIOs do and how they </a:t>
            </a:r>
            <a:r>
              <a:rPr lang="en-US" sz="2800" dirty="0" smtClean="0"/>
              <a:t>do it. </a:t>
            </a:r>
            <a:endParaRPr lang="en-US" sz="2800" dirty="0" smtClean="0"/>
          </a:p>
          <a:p>
            <a:pPr marL="914400" lvl="1" indent="-457200">
              <a:buFont typeface="Arial" charset="0"/>
              <a:buChar char="•"/>
            </a:pPr>
            <a:r>
              <a:rPr lang="en-US" sz="2800" dirty="0" smtClean="0"/>
              <a:t>This will provide </a:t>
            </a:r>
            <a:r>
              <a:rPr lang="en-US" sz="2800" dirty="0" smtClean="0"/>
              <a:t>a </a:t>
            </a:r>
            <a:r>
              <a:rPr lang="en-US" sz="2800" b="1" dirty="0" smtClean="0"/>
              <a:t>more accurate portrayal of the terrific work </a:t>
            </a:r>
            <a:r>
              <a:rPr lang="en-US" sz="2800" b="1" dirty="0" smtClean="0"/>
              <a:t>all LIOs </a:t>
            </a:r>
            <a:r>
              <a:rPr lang="en-US" sz="2800" b="1" dirty="0" smtClean="0"/>
              <a:t>are </a:t>
            </a:r>
            <a:r>
              <a:rPr lang="en-US" sz="2800" b="1" dirty="0" smtClean="0"/>
              <a:t>doing </a:t>
            </a:r>
            <a:r>
              <a:rPr lang="en-US" sz="2800" b="1" dirty="0" smtClean="0"/>
              <a:t>at the local level</a:t>
            </a:r>
            <a:r>
              <a:rPr lang="en-US" sz="2800" b="1" dirty="0" smtClean="0"/>
              <a:t>.</a:t>
            </a:r>
            <a:endParaRPr lang="en-US" sz="2800" b="1" dirty="0" smtClean="0"/>
          </a:p>
          <a:p>
            <a:endParaRPr lang="en-US" sz="2800" dirty="0" smtClean="0"/>
          </a:p>
          <a:p>
            <a:endParaRPr lang="en-US" sz="2800" dirty="0"/>
          </a:p>
          <a:p>
            <a:r>
              <a:rPr lang="en-US" sz="2800" b="1" dirty="0" smtClean="0"/>
              <a:t>Questions? Thank you!</a:t>
            </a:r>
            <a:endParaRPr lang="en-US" sz="2800" b="1" dirty="0"/>
          </a:p>
        </p:txBody>
      </p:sp>
    </p:spTree>
    <p:extLst>
      <p:ext uri="{BB962C8B-B14F-4D97-AF65-F5344CB8AC3E}">
        <p14:creationId xmlns:p14="http://schemas.microsoft.com/office/powerpoint/2010/main" val="110231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Process and Effort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53" y="2254926"/>
            <a:ext cx="5707712" cy="1110522"/>
          </a:xfrm>
          <a:prstGeom prst="rect">
            <a:avLst/>
          </a:prstGeom>
        </p:spPr>
      </p:pic>
      <p:sp>
        <p:nvSpPr>
          <p:cNvPr id="4" name="TextBox 3"/>
          <p:cNvSpPr txBox="1"/>
          <p:nvPr/>
        </p:nvSpPr>
        <p:spPr>
          <a:xfrm>
            <a:off x="2521888" y="3079860"/>
            <a:ext cx="3324277" cy="261610"/>
          </a:xfrm>
          <a:prstGeom prst="rect">
            <a:avLst/>
          </a:prstGeom>
          <a:noFill/>
        </p:spPr>
        <p:txBody>
          <a:bodyPr wrap="square" rtlCol="0">
            <a:spAutoFit/>
          </a:bodyPr>
          <a:lstStyle/>
          <a:p>
            <a:r>
              <a:rPr lang="en-US" sz="1100" dirty="0" smtClean="0">
                <a:solidFill>
                  <a:schemeClr val="bg1"/>
                </a:solidFill>
              </a:rPr>
              <a:t>Schneidler &amp; Plummer 2009, p. 1</a:t>
            </a:r>
            <a:endParaRPr lang="en-US" sz="11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52" y="3537216"/>
            <a:ext cx="5872603" cy="1289153"/>
          </a:xfrm>
          <a:prstGeom prst="rect">
            <a:avLst/>
          </a:prstGeom>
        </p:spPr>
      </p:pic>
      <p:sp>
        <p:nvSpPr>
          <p:cNvPr id="7" name="TextBox 6"/>
          <p:cNvSpPr txBox="1"/>
          <p:nvPr/>
        </p:nvSpPr>
        <p:spPr>
          <a:xfrm>
            <a:off x="4629207" y="4564759"/>
            <a:ext cx="1606701" cy="261610"/>
          </a:xfrm>
          <a:prstGeom prst="rect">
            <a:avLst/>
          </a:prstGeom>
          <a:noFill/>
        </p:spPr>
        <p:txBody>
          <a:bodyPr wrap="square" rtlCol="0">
            <a:spAutoFit/>
          </a:bodyPr>
          <a:lstStyle/>
          <a:p>
            <a:r>
              <a:rPr lang="en-US" sz="1100" dirty="0" smtClean="0">
                <a:solidFill>
                  <a:schemeClr val="bg1"/>
                </a:solidFill>
              </a:rPr>
              <a:t>Von Reis 2016, p. 1</a:t>
            </a:r>
            <a:endParaRPr lang="en-US" sz="1100" dirty="0">
              <a:solidFill>
                <a:schemeClr val="bg1"/>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92" y="4998137"/>
            <a:ext cx="2424231" cy="1690164"/>
          </a:xfrm>
          <a:prstGeom prst="rect">
            <a:avLst/>
          </a:prstGeom>
        </p:spPr>
      </p:pic>
      <p:sp>
        <p:nvSpPr>
          <p:cNvPr id="9" name="TextBox 8"/>
          <p:cNvSpPr txBox="1"/>
          <p:nvPr/>
        </p:nvSpPr>
        <p:spPr>
          <a:xfrm>
            <a:off x="1911377" y="6088137"/>
            <a:ext cx="816833" cy="600164"/>
          </a:xfrm>
          <a:prstGeom prst="rect">
            <a:avLst/>
          </a:prstGeom>
          <a:noFill/>
        </p:spPr>
        <p:txBody>
          <a:bodyPr wrap="square" rtlCol="0">
            <a:spAutoFit/>
          </a:bodyPr>
          <a:lstStyle/>
          <a:p>
            <a:r>
              <a:rPr lang="en-US" sz="1100" dirty="0" smtClean="0">
                <a:solidFill>
                  <a:schemeClr val="bg1"/>
                </a:solidFill>
              </a:rPr>
              <a:t>Harguth et. al. 2015</a:t>
            </a:r>
            <a:endParaRPr lang="en-US" sz="1100" dirty="0">
              <a:solidFill>
                <a:schemeClr val="bg1"/>
              </a:solidFill>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2309" y="4973647"/>
            <a:ext cx="2497490" cy="749763"/>
          </a:xfrm>
          <a:prstGeom prst="rect">
            <a:avLst/>
          </a:prstGeom>
        </p:spPr>
      </p:pic>
      <p:sp>
        <p:nvSpPr>
          <p:cNvPr id="12" name="TextBox 11"/>
          <p:cNvSpPr txBox="1"/>
          <p:nvPr/>
        </p:nvSpPr>
        <p:spPr>
          <a:xfrm>
            <a:off x="3197553" y="5272310"/>
            <a:ext cx="2292246" cy="261610"/>
          </a:xfrm>
          <a:prstGeom prst="rect">
            <a:avLst/>
          </a:prstGeom>
          <a:noFill/>
        </p:spPr>
        <p:txBody>
          <a:bodyPr wrap="square" rtlCol="0">
            <a:spAutoFit/>
          </a:bodyPr>
          <a:lstStyle/>
          <a:p>
            <a:r>
              <a:rPr lang="en-US" sz="1100" dirty="0" smtClean="0">
                <a:solidFill>
                  <a:schemeClr val="bg1"/>
                </a:solidFill>
              </a:rPr>
              <a:t>Cranston &amp; Biedenweg 2016</a:t>
            </a:r>
            <a:endParaRPr lang="en-US" sz="1100" dirty="0">
              <a:solidFill>
                <a:schemeClr val="bg1"/>
              </a:solidFill>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9505" y="5795273"/>
            <a:ext cx="2543097" cy="92393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0682" y="1985817"/>
            <a:ext cx="4916774" cy="4837975"/>
          </a:xfrm>
          <a:prstGeom prst="rect">
            <a:avLst/>
          </a:prstGeom>
        </p:spPr>
      </p:pic>
    </p:spTree>
    <p:extLst>
      <p:ext uri="{BB962C8B-B14F-4D97-AF65-F5344CB8AC3E}">
        <p14:creationId xmlns:p14="http://schemas.microsoft.com/office/powerpoint/2010/main" val="332391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Process and Effort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77" y="2833141"/>
            <a:ext cx="5199754" cy="3291569"/>
          </a:xfrm>
          <a:prstGeom prst="rect">
            <a:avLst/>
          </a:prstGeom>
        </p:spPr>
      </p:pic>
      <p:pic>
        <p:nvPicPr>
          <p:cNvPr id="5" name="Picture 4" descr="/Users/david/Desktop/Screen Shot 2018-04-18 at 10.24.53 AM.png"/>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833141"/>
            <a:ext cx="5621312" cy="3291569"/>
          </a:xfrm>
          <a:prstGeom prst="rect">
            <a:avLst/>
          </a:prstGeom>
          <a:noFill/>
          <a:ln>
            <a:noFill/>
          </a:ln>
        </p:spPr>
      </p:pic>
      <p:sp>
        <p:nvSpPr>
          <p:cNvPr id="6" name="5-Point Star 5"/>
          <p:cNvSpPr/>
          <p:nvPr/>
        </p:nvSpPr>
        <p:spPr>
          <a:xfrm>
            <a:off x="8792308" y="4736124"/>
            <a:ext cx="656492" cy="679938"/>
          </a:xfrm>
          <a:prstGeom prst="star5">
            <a:avLst>
              <a:gd name="adj" fmla="val 22404"/>
              <a:gd name="hf" fmla="val 105146"/>
              <a:gd name="vf" fmla="val 1105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540177" y="3317632"/>
            <a:ext cx="656492" cy="679938"/>
          </a:xfrm>
          <a:prstGeom prst="star5">
            <a:avLst>
              <a:gd name="adj" fmla="val 22404"/>
              <a:gd name="hf" fmla="val 105146"/>
              <a:gd name="vf" fmla="val 11055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351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TextBox 2"/>
          <p:cNvSpPr txBox="1"/>
          <p:nvPr/>
        </p:nvSpPr>
        <p:spPr>
          <a:xfrm>
            <a:off x="810000" y="2438400"/>
            <a:ext cx="9998677" cy="3970318"/>
          </a:xfrm>
          <a:prstGeom prst="rect">
            <a:avLst/>
          </a:prstGeom>
          <a:noFill/>
        </p:spPr>
        <p:txBody>
          <a:bodyPr wrap="square" rtlCol="0">
            <a:spAutoFit/>
          </a:bodyPr>
          <a:lstStyle/>
          <a:p>
            <a:pPr marL="285750" indent="-285750">
              <a:buFont typeface="Arial" charset="0"/>
              <a:buChar char="•"/>
            </a:pPr>
            <a:r>
              <a:rPr lang="en-US" sz="2800" b="1" dirty="0" smtClean="0"/>
              <a:t>Understand</a:t>
            </a:r>
            <a:r>
              <a:rPr lang="en-US" sz="2800" dirty="0" smtClean="0"/>
              <a:t> how LIOs function (structure, membership, decision-making, etc.) and understand/integrate human wellbeing (and social data/science more broadly) into local recovery efforts. </a:t>
            </a:r>
          </a:p>
          <a:p>
            <a:pPr marL="285750" indent="-285750">
              <a:buFont typeface="Arial" charset="0"/>
              <a:buChar char="•"/>
            </a:pPr>
            <a:endParaRPr lang="en-US" sz="2800" dirty="0" smtClean="0"/>
          </a:p>
          <a:p>
            <a:pPr marL="285750" indent="-285750">
              <a:buFont typeface="Arial" charset="0"/>
              <a:buChar char="•"/>
            </a:pPr>
            <a:r>
              <a:rPr lang="en-US" sz="2800" b="1" dirty="0" smtClean="0"/>
              <a:t>Integrate</a:t>
            </a:r>
            <a:r>
              <a:rPr lang="en-US" sz="2800" dirty="0" smtClean="0"/>
              <a:t> human </a:t>
            </a:r>
            <a:r>
              <a:rPr lang="en-US" sz="2800" dirty="0"/>
              <a:t>wellbeing indicators with ecological indicators in LIO decision-making (overarching planning process), including NTA development and scoring process.</a:t>
            </a:r>
          </a:p>
        </p:txBody>
      </p:sp>
    </p:spTree>
    <p:extLst>
      <p:ext uri="{BB962C8B-B14F-4D97-AF65-F5344CB8AC3E}">
        <p14:creationId xmlns:p14="http://schemas.microsoft.com/office/powerpoint/2010/main" val="355920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Project Components</a:t>
            </a:r>
            <a:endParaRPr lang="en-US" dirty="0"/>
          </a:p>
        </p:txBody>
      </p:sp>
      <p:pic>
        <p:nvPicPr>
          <p:cNvPr id="3" name="Picture 2" descr="/Users/david/Desktop/Screen Shot 2018-04-18 at 11.31.47 AM.png"/>
          <p:cNvPicPr/>
          <p:nvPr/>
        </p:nvPicPr>
        <p:blipFill>
          <a:blip r:embed="rId2">
            <a:extLst>
              <a:ext uri="{28A0092B-C50C-407E-A947-70E740481C1C}">
                <a14:useLocalDpi xmlns:a14="http://schemas.microsoft.com/office/drawing/2010/main" val="0"/>
              </a:ext>
            </a:extLst>
          </a:blip>
          <a:srcRect/>
          <a:stretch>
            <a:fillRect/>
          </a:stretch>
        </p:blipFill>
        <p:spPr bwMode="auto">
          <a:xfrm>
            <a:off x="4956194" y="2157046"/>
            <a:ext cx="6875056" cy="4468055"/>
          </a:xfrm>
          <a:prstGeom prst="rect">
            <a:avLst/>
          </a:prstGeom>
          <a:noFill/>
          <a:ln>
            <a:noFill/>
          </a:ln>
        </p:spPr>
      </p:pic>
      <p:sp>
        <p:nvSpPr>
          <p:cNvPr id="4" name="TextBox 3"/>
          <p:cNvSpPr txBox="1"/>
          <p:nvPr/>
        </p:nvSpPr>
        <p:spPr>
          <a:xfrm>
            <a:off x="810000" y="2682913"/>
            <a:ext cx="3973015" cy="3046988"/>
          </a:xfrm>
          <a:prstGeom prst="rect">
            <a:avLst/>
          </a:prstGeom>
          <a:noFill/>
        </p:spPr>
        <p:txBody>
          <a:bodyPr wrap="square" rtlCol="0">
            <a:spAutoFit/>
          </a:bodyPr>
          <a:lstStyle/>
          <a:p>
            <a:pPr marL="285750" indent="-285750">
              <a:buFont typeface="Arial" charset="0"/>
              <a:buChar char="•"/>
            </a:pPr>
            <a:r>
              <a:rPr lang="en-US" sz="2400" dirty="0" smtClean="0"/>
              <a:t>Currently working closely </a:t>
            </a:r>
            <a:r>
              <a:rPr lang="en-US" sz="2400" smtClean="0"/>
              <a:t>with </a:t>
            </a:r>
            <a:r>
              <a:rPr lang="en-US" sz="2400" b="1" smtClean="0"/>
              <a:t>4 LIOs</a:t>
            </a:r>
            <a:endParaRPr lang="en-US" sz="2400" b="1" dirty="0" smtClean="0"/>
          </a:p>
          <a:p>
            <a:pPr marL="285750" indent="-285750">
              <a:buFont typeface="Arial" charset="0"/>
              <a:buChar char="•"/>
            </a:pPr>
            <a:endParaRPr lang="en-US" sz="2400" dirty="0" smtClean="0"/>
          </a:p>
          <a:p>
            <a:pPr marL="285750" indent="-285750">
              <a:buFont typeface="Arial" charset="0"/>
              <a:buChar char="•"/>
            </a:pPr>
            <a:r>
              <a:rPr lang="en-US" sz="2400" dirty="0" smtClean="0"/>
              <a:t>For comparative purposes, </a:t>
            </a:r>
            <a:r>
              <a:rPr lang="en-US" sz="2400" b="1" dirty="0" smtClean="0"/>
              <a:t>the HWB Project benefits from participation and input from all LIOs.</a:t>
            </a:r>
            <a:endParaRPr lang="en-US" sz="2400" b="1" dirty="0"/>
          </a:p>
        </p:txBody>
      </p:sp>
    </p:spTree>
    <p:extLst>
      <p:ext uri="{BB962C8B-B14F-4D97-AF65-F5344CB8AC3E}">
        <p14:creationId xmlns:p14="http://schemas.microsoft.com/office/powerpoint/2010/main" val="26969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 Details</a:t>
            </a:r>
            <a:endParaRPr lang="en-US" dirty="0"/>
          </a:p>
        </p:txBody>
      </p:sp>
      <p:sp>
        <p:nvSpPr>
          <p:cNvPr id="3" name="TextBox 2"/>
          <p:cNvSpPr txBox="1"/>
          <p:nvPr/>
        </p:nvSpPr>
        <p:spPr>
          <a:xfrm>
            <a:off x="633045" y="2461846"/>
            <a:ext cx="5462954" cy="3970318"/>
          </a:xfrm>
          <a:prstGeom prst="rect">
            <a:avLst/>
          </a:prstGeom>
          <a:noFill/>
        </p:spPr>
        <p:txBody>
          <a:bodyPr wrap="square" rtlCol="0">
            <a:spAutoFit/>
          </a:bodyPr>
          <a:lstStyle/>
          <a:p>
            <a:r>
              <a:rPr lang="en-US" b="1" dirty="0" smtClean="0"/>
              <a:t>Programmatic (tools/resources)</a:t>
            </a:r>
          </a:p>
          <a:p>
            <a:pPr marL="285750" indent="-285750">
              <a:buFont typeface="Arial" charset="0"/>
              <a:buChar char="•"/>
            </a:pPr>
            <a:r>
              <a:rPr lang="en-US" dirty="0" smtClean="0"/>
              <a:t>Miradi/Results Chains</a:t>
            </a:r>
          </a:p>
          <a:p>
            <a:pPr marL="285750" indent="-285750">
              <a:buFont typeface="Arial" charset="0"/>
              <a:buChar char="•"/>
            </a:pPr>
            <a:r>
              <a:rPr lang="en-US" dirty="0" smtClean="0"/>
              <a:t>Structured Decision Making (Consequence Tables)</a:t>
            </a:r>
          </a:p>
          <a:p>
            <a:pPr marL="285750" indent="-285750">
              <a:buFont typeface="Arial" charset="0"/>
              <a:buChar char="•"/>
            </a:pPr>
            <a:r>
              <a:rPr lang="en-US" dirty="0"/>
              <a:t>Bayesian Belief Networks</a:t>
            </a:r>
          </a:p>
          <a:p>
            <a:pPr marL="285750" indent="-285750">
              <a:buFont typeface="Arial" charset="0"/>
              <a:buChar char="•"/>
            </a:pPr>
            <a:r>
              <a:rPr lang="en-US" dirty="0"/>
              <a:t>Spatially-explicit impact overlays</a:t>
            </a:r>
          </a:p>
          <a:p>
            <a:pPr marL="285750" indent="-285750">
              <a:buFont typeface="Arial" charset="0"/>
              <a:buChar char="•"/>
            </a:pPr>
            <a:r>
              <a:rPr lang="en-US" dirty="0"/>
              <a:t>Cost-benefit analysis </a:t>
            </a:r>
            <a:endParaRPr lang="en-US" dirty="0" smtClean="0"/>
          </a:p>
          <a:p>
            <a:pPr marL="285750" indent="-285750">
              <a:buFont typeface="Arial" charset="0"/>
              <a:buChar char="•"/>
            </a:pPr>
            <a:r>
              <a:rPr lang="en-US" dirty="0"/>
              <a:t>Best Available Social </a:t>
            </a:r>
            <a:r>
              <a:rPr lang="en-US" dirty="0" smtClean="0"/>
              <a:t>Science (BASS)</a:t>
            </a:r>
          </a:p>
          <a:p>
            <a:pPr marL="285750" indent="-285750">
              <a:buFont typeface="Arial" charset="0"/>
              <a:buChar char="•"/>
            </a:pPr>
            <a:r>
              <a:rPr lang="en-US" dirty="0"/>
              <a:t>T</a:t>
            </a:r>
            <a:r>
              <a:rPr lang="en-US" dirty="0" smtClean="0"/>
              <a:t>horough </a:t>
            </a:r>
            <a:r>
              <a:rPr lang="en-US" dirty="0"/>
              <a:t>understanding of human wellbeing indicators and how they might be integrated into local efforts or discussions </a:t>
            </a:r>
            <a:endParaRPr lang="en-US" dirty="0" smtClean="0"/>
          </a:p>
          <a:p>
            <a:pPr marL="285750" indent="-285750">
              <a:buFont typeface="Arial" charset="0"/>
              <a:buChar char="•"/>
            </a:pPr>
            <a:r>
              <a:rPr lang="en-US" dirty="0" smtClean="0"/>
              <a:t>EPA’s </a:t>
            </a:r>
            <a:r>
              <a:rPr lang="en-US" dirty="0"/>
              <a:t>Decision Analysis for a Sustainable Environment, Economy &amp; Society (DASEES</a:t>
            </a:r>
            <a:r>
              <a:rPr lang="en-US" dirty="0" smtClean="0"/>
              <a:t>)</a:t>
            </a:r>
            <a:endParaRPr lang="en-US" dirty="0"/>
          </a:p>
          <a:p>
            <a:pPr marL="285750" indent="-285750">
              <a:buFont typeface="Arial" charset="0"/>
              <a:buChar char="•"/>
            </a:pPr>
            <a:endParaRPr lang="en-US" dirty="0" smtClean="0"/>
          </a:p>
        </p:txBody>
      </p:sp>
      <p:sp>
        <p:nvSpPr>
          <p:cNvPr id="4" name="TextBox 3"/>
          <p:cNvSpPr txBox="1"/>
          <p:nvPr/>
        </p:nvSpPr>
        <p:spPr>
          <a:xfrm>
            <a:off x="6424246" y="2461846"/>
            <a:ext cx="5462954" cy="2308324"/>
          </a:xfrm>
          <a:prstGeom prst="rect">
            <a:avLst/>
          </a:prstGeom>
          <a:noFill/>
        </p:spPr>
        <p:txBody>
          <a:bodyPr wrap="square" rtlCol="0">
            <a:spAutoFit/>
          </a:bodyPr>
          <a:lstStyle/>
          <a:p>
            <a:r>
              <a:rPr lang="en-US" b="1" dirty="0" smtClean="0"/>
              <a:t>Research</a:t>
            </a:r>
          </a:p>
          <a:p>
            <a:pPr marL="285750" indent="-285750">
              <a:buFont typeface="Arial" charset="0"/>
              <a:buChar char="•"/>
            </a:pPr>
            <a:r>
              <a:rPr lang="en-US" dirty="0" smtClean="0"/>
              <a:t>Conducted before and after Programmatic Component</a:t>
            </a:r>
          </a:p>
          <a:p>
            <a:pPr marL="285750" indent="-285750">
              <a:buFont typeface="Arial" charset="0"/>
              <a:buChar char="•"/>
            </a:pPr>
            <a:r>
              <a:rPr lang="en-US" dirty="0" smtClean="0"/>
              <a:t>Observation (meetings, etc.)</a:t>
            </a:r>
          </a:p>
          <a:p>
            <a:pPr marL="285750" indent="-285750">
              <a:buFont typeface="Arial" charset="0"/>
              <a:buChar char="•"/>
            </a:pPr>
            <a:r>
              <a:rPr lang="en-US" dirty="0" smtClean="0"/>
              <a:t>Interviews (open-/closed-ended questions)</a:t>
            </a:r>
          </a:p>
          <a:p>
            <a:pPr marL="285750" indent="-285750">
              <a:buFont typeface="Arial" charset="0"/>
              <a:buChar char="•"/>
            </a:pPr>
            <a:r>
              <a:rPr lang="en-US" dirty="0" smtClean="0"/>
              <a:t>Cognitive Mapping Activity</a:t>
            </a:r>
          </a:p>
          <a:p>
            <a:pPr marL="742950" lvl="1" indent="-285750">
              <a:buFont typeface="Arial" charset="0"/>
              <a:buChar char="•"/>
            </a:pPr>
            <a:r>
              <a:rPr lang="en-US" dirty="0" smtClean="0"/>
              <a:t>Free listing and card sorting exercise</a:t>
            </a:r>
          </a:p>
          <a:p>
            <a:pPr marL="285750" indent="-285750">
              <a:buFont typeface="Arial" charset="0"/>
              <a:buChar char="•"/>
            </a:pPr>
            <a:endParaRPr lang="en-US" dirty="0" smtClean="0"/>
          </a:p>
        </p:txBody>
      </p:sp>
    </p:spTree>
    <p:extLst>
      <p:ext uri="{BB962C8B-B14F-4D97-AF65-F5344CB8AC3E}">
        <p14:creationId xmlns:p14="http://schemas.microsoft.com/office/powerpoint/2010/main" val="383161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446" y="892664"/>
            <a:ext cx="10571998" cy="1264381"/>
          </a:xfrm>
        </p:spPr>
        <p:txBody>
          <a:bodyPr/>
          <a:lstStyle/>
          <a:p>
            <a:pPr lvl="0"/>
            <a:r>
              <a:rPr lang="en-US" sz="3600" dirty="0"/>
              <a:t>Why this topic matters (broadly) or what do these goals entail?</a:t>
            </a:r>
            <a:br>
              <a:rPr lang="en-US" sz="3600" dirty="0"/>
            </a:br>
            <a:endParaRPr lang="en-US" sz="3600" b="0" dirty="0"/>
          </a:p>
        </p:txBody>
      </p:sp>
      <p:sp>
        <p:nvSpPr>
          <p:cNvPr id="3" name="TextBox 2"/>
          <p:cNvSpPr txBox="1"/>
          <p:nvPr/>
        </p:nvSpPr>
        <p:spPr>
          <a:xfrm>
            <a:off x="1031631" y="2579076"/>
            <a:ext cx="10373813" cy="4062651"/>
          </a:xfrm>
          <a:prstGeom prst="rect">
            <a:avLst/>
          </a:prstGeom>
          <a:noFill/>
        </p:spPr>
        <p:txBody>
          <a:bodyPr wrap="square" rtlCol="0">
            <a:spAutoFit/>
          </a:bodyPr>
          <a:lstStyle/>
          <a:p>
            <a:pPr marL="742950" lvl="1" indent="-285750">
              <a:buFont typeface="Arial" charset="0"/>
              <a:buChar char="•"/>
            </a:pPr>
            <a:r>
              <a:rPr lang="en-US" sz="2400" b="1" dirty="0"/>
              <a:t>Builds upon the Partnership’s ongoing </a:t>
            </a:r>
            <a:r>
              <a:rPr lang="en-US" sz="2400" b="1" dirty="0" smtClean="0"/>
              <a:t>efforts.</a:t>
            </a:r>
          </a:p>
          <a:p>
            <a:pPr marL="742950" lvl="1" indent="-285750">
              <a:buFont typeface="Arial" charset="0"/>
              <a:buChar char="•"/>
            </a:pPr>
            <a:r>
              <a:rPr lang="en-US" sz="2400" b="1" dirty="0" smtClean="0"/>
              <a:t>Provides </a:t>
            </a:r>
            <a:r>
              <a:rPr lang="en-US" sz="2400" b="1" dirty="0"/>
              <a:t>opportunities and resources to better integrate human wellbeing </a:t>
            </a:r>
            <a:r>
              <a:rPr lang="en-US" sz="2400" dirty="0"/>
              <a:t>(i.e.: the Vital Signs)</a:t>
            </a:r>
            <a:r>
              <a:rPr lang="en-US" sz="2400" b="1" dirty="0"/>
              <a:t> and ecosystem services </a:t>
            </a:r>
            <a:r>
              <a:rPr lang="en-US" sz="2400" dirty="0"/>
              <a:t>(specific valued resources) </a:t>
            </a:r>
            <a:r>
              <a:rPr lang="en-US" sz="2400" b="1" dirty="0"/>
              <a:t>into </a:t>
            </a:r>
            <a:r>
              <a:rPr lang="en-US" sz="2400" b="1" dirty="0" smtClean="0"/>
              <a:t>LIO decision-making </a:t>
            </a:r>
            <a:r>
              <a:rPr lang="en-US" sz="2400" dirty="0"/>
              <a:t>(planning and efforts) via specific tools or </a:t>
            </a:r>
            <a:r>
              <a:rPr lang="en-US" sz="2400" dirty="0" smtClean="0"/>
              <a:t>strategies.</a:t>
            </a:r>
          </a:p>
          <a:p>
            <a:pPr marL="1200150" lvl="2" indent="-285750">
              <a:buFont typeface="Arial" charset="0"/>
              <a:buChar char="•"/>
            </a:pPr>
            <a:r>
              <a:rPr lang="en-US" sz="2400" dirty="0" smtClean="0"/>
              <a:t>This will </a:t>
            </a:r>
            <a:r>
              <a:rPr lang="en-US" sz="2400" dirty="0"/>
              <a:t>be designed and implemented with engagement and </a:t>
            </a:r>
            <a:r>
              <a:rPr lang="en-US" sz="2400" dirty="0" smtClean="0"/>
              <a:t>input from </a:t>
            </a:r>
            <a:r>
              <a:rPr lang="en-US" sz="2400" dirty="0"/>
              <a:t>LIOs themselves. </a:t>
            </a:r>
            <a:endParaRPr lang="en-US" sz="2400" dirty="0" smtClean="0"/>
          </a:p>
          <a:p>
            <a:pPr marL="1200150" lvl="2" indent="-285750">
              <a:buFont typeface="Arial" charset="0"/>
              <a:buChar char="•"/>
            </a:pPr>
            <a:r>
              <a:rPr lang="en-US" sz="2400" dirty="0" smtClean="0"/>
              <a:t>This </a:t>
            </a:r>
            <a:r>
              <a:rPr lang="en-US" sz="2400" dirty="0"/>
              <a:t>is a community-based project, so it </a:t>
            </a:r>
            <a:r>
              <a:rPr lang="en-US" sz="2400" dirty="0" smtClean="0"/>
              <a:t>is meant </a:t>
            </a:r>
            <a:r>
              <a:rPr lang="en-US" sz="2400" dirty="0"/>
              <a:t>to be </a:t>
            </a:r>
            <a:r>
              <a:rPr lang="en-US" sz="2400" b="1" dirty="0"/>
              <a:t>tailored to </a:t>
            </a:r>
            <a:r>
              <a:rPr lang="en-US" sz="2400" b="1" dirty="0" smtClean="0"/>
              <a:t>LIO </a:t>
            </a:r>
            <a:r>
              <a:rPr lang="en-US" sz="2400" b="1" dirty="0"/>
              <a:t>needs and </a:t>
            </a:r>
            <a:r>
              <a:rPr lang="en-US" sz="2400" b="1" dirty="0" smtClean="0"/>
              <a:t>interests with an intended low-impact.</a:t>
            </a:r>
            <a:endParaRPr lang="en-US" sz="2400" b="1" dirty="0"/>
          </a:p>
          <a:p>
            <a:endParaRPr lang="en-US" dirty="0"/>
          </a:p>
        </p:txBody>
      </p:sp>
    </p:spTree>
    <p:extLst>
      <p:ext uri="{BB962C8B-B14F-4D97-AF65-F5344CB8AC3E}">
        <p14:creationId xmlns:p14="http://schemas.microsoft.com/office/powerpoint/2010/main" val="113468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LIO Benefits and Support</a:t>
            </a:r>
            <a:endParaRPr lang="en-US" dirty="0"/>
          </a:p>
        </p:txBody>
      </p:sp>
      <p:sp>
        <p:nvSpPr>
          <p:cNvPr id="3" name="TextBox 2"/>
          <p:cNvSpPr txBox="1"/>
          <p:nvPr/>
        </p:nvSpPr>
        <p:spPr>
          <a:xfrm>
            <a:off x="984737" y="2344615"/>
            <a:ext cx="10152185" cy="4524315"/>
          </a:xfrm>
          <a:prstGeom prst="rect">
            <a:avLst/>
          </a:prstGeom>
          <a:noFill/>
        </p:spPr>
        <p:txBody>
          <a:bodyPr wrap="square" rtlCol="0">
            <a:spAutoFit/>
          </a:bodyPr>
          <a:lstStyle/>
          <a:p>
            <a:pPr marL="285750" lvl="1" indent="-285750">
              <a:buFont typeface="Arial" charset="0"/>
              <a:buChar char="•"/>
            </a:pPr>
            <a:r>
              <a:rPr lang="en-US" b="1" dirty="0"/>
              <a:t>This project offers: practical tools, capacity, and resources – all tailored to LIOs’ needs and interests </a:t>
            </a:r>
            <a:endParaRPr lang="en-US" b="1" dirty="0" smtClean="0"/>
          </a:p>
          <a:p>
            <a:pPr marL="285750" lvl="1" indent="-285750">
              <a:buFont typeface="Arial" charset="0"/>
              <a:buChar char="•"/>
            </a:pPr>
            <a:r>
              <a:rPr lang="en-US" b="1" dirty="0" smtClean="0"/>
              <a:t>Funding</a:t>
            </a:r>
            <a:r>
              <a:rPr lang="en-US" dirty="0" smtClean="0"/>
              <a:t> ($3,000 for tools/resources </a:t>
            </a:r>
            <a:r>
              <a:rPr lang="mr-IN" dirty="0" smtClean="0"/>
              <a:t>–</a:t>
            </a:r>
            <a:r>
              <a:rPr lang="en-US" dirty="0" smtClean="0"/>
              <a:t> facilitated through OSU) and Miradi support funds ($20K total for all LIO work)</a:t>
            </a:r>
          </a:p>
          <a:p>
            <a:pPr marL="285750" lvl="1" indent="-285750">
              <a:buFont typeface="Arial" charset="0"/>
              <a:buChar char="•"/>
            </a:pPr>
            <a:r>
              <a:rPr lang="en-US" b="1" dirty="0" smtClean="0"/>
              <a:t>Direct assistance with better understanding and integrating</a:t>
            </a:r>
            <a:r>
              <a:rPr lang="en-US" dirty="0" smtClean="0"/>
              <a:t> HWB and HWB Vital Signs into LIO efforts through conceptual models, identifying best practices for for social data integration, updating recovery plans, identifying tradeoffs, and identifying factors that support engagement and use of data (from state agencies, etc.)</a:t>
            </a:r>
          </a:p>
          <a:p>
            <a:pPr marL="742950" lvl="2" indent="-285750">
              <a:buFont typeface="Arial" charset="0"/>
              <a:buChar char="•"/>
            </a:pPr>
            <a:r>
              <a:rPr lang="en-US" b="1" dirty="0" smtClean="0"/>
              <a:t>AHSS has identified Shellfish as a HWB component.</a:t>
            </a:r>
            <a:endParaRPr lang="en-US" b="1" dirty="0" smtClean="0"/>
          </a:p>
          <a:p>
            <a:pPr marL="1200150" lvl="3" indent="-285750">
              <a:buFont typeface="Arial" charset="0"/>
              <a:buChar char="•"/>
            </a:pPr>
            <a:r>
              <a:rPr lang="en-US" dirty="0"/>
              <a:t>This project </a:t>
            </a:r>
            <a:r>
              <a:rPr lang="en-US" dirty="0" smtClean="0"/>
              <a:t>could </a:t>
            </a:r>
            <a:r>
              <a:rPr lang="en-US" dirty="0"/>
              <a:t>help provide tools or strategies to </a:t>
            </a:r>
            <a:r>
              <a:rPr lang="en-US" b="1" dirty="0" smtClean="0"/>
              <a:t>help AHSS </a:t>
            </a:r>
            <a:r>
              <a:rPr lang="en-US" b="1" dirty="0"/>
              <a:t>better understand and address </a:t>
            </a:r>
            <a:r>
              <a:rPr lang="en-US" b="1" dirty="0" smtClean="0"/>
              <a:t>Shellfish</a:t>
            </a:r>
            <a:r>
              <a:rPr lang="en-US" b="1" dirty="0" smtClean="0"/>
              <a:t> and its corresponding </a:t>
            </a:r>
            <a:r>
              <a:rPr lang="en-US" b="1" dirty="0" smtClean="0"/>
              <a:t>Vital </a:t>
            </a:r>
            <a:r>
              <a:rPr lang="en-US" b="1" dirty="0" smtClean="0"/>
              <a:t>Sign </a:t>
            </a:r>
            <a:r>
              <a:rPr lang="en-US" b="1" dirty="0" smtClean="0"/>
              <a:t>and how </a:t>
            </a:r>
            <a:r>
              <a:rPr lang="en-US" b="1" dirty="0" smtClean="0"/>
              <a:t>Shellfish</a:t>
            </a:r>
            <a:r>
              <a:rPr lang="en-US" b="1" dirty="0" smtClean="0"/>
              <a:t> </a:t>
            </a:r>
            <a:r>
              <a:rPr lang="en-US" b="1" dirty="0" smtClean="0"/>
              <a:t>may relate </a:t>
            </a:r>
            <a:r>
              <a:rPr lang="en-US" b="1" dirty="0" smtClean="0"/>
              <a:t>to other HWB components or Vital Signs.</a:t>
            </a:r>
          </a:p>
          <a:p>
            <a:pPr marL="1200150" lvl="3" indent="-285750">
              <a:buFont typeface="Arial" charset="0"/>
              <a:buChar char="•"/>
            </a:pPr>
            <a:r>
              <a:rPr lang="en-US" dirty="0" smtClean="0"/>
              <a:t> The </a:t>
            </a:r>
            <a:r>
              <a:rPr lang="en-US" dirty="0" smtClean="0"/>
              <a:t>project could also help integrate and better understand the new </a:t>
            </a:r>
            <a:r>
              <a:rPr lang="en-US" b="1" dirty="0" smtClean="0"/>
              <a:t>HWB Survey </a:t>
            </a:r>
            <a:r>
              <a:rPr lang="en-US" dirty="0" smtClean="0"/>
              <a:t>data and findings within the </a:t>
            </a:r>
            <a:r>
              <a:rPr lang="en-US" dirty="0" smtClean="0"/>
              <a:t>AHSS</a:t>
            </a:r>
            <a:r>
              <a:rPr lang="en-US" dirty="0" smtClean="0"/>
              <a:t> local geography </a:t>
            </a:r>
            <a:r>
              <a:rPr lang="en-US" dirty="0" smtClean="0"/>
              <a:t>(depending of sample</a:t>
            </a:r>
            <a:r>
              <a:rPr lang="en-US" dirty="0" smtClean="0"/>
              <a:t>).</a:t>
            </a:r>
            <a:endParaRPr lang="en-US" dirty="0"/>
          </a:p>
          <a:p>
            <a:endParaRPr lang="en-US" dirty="0"/>
          </a:p>
        </p:txBody>
      </p:sp>
    </p:spTree>
    <p:extLst>
      <p:ext uri="{BB962C8B-B14F-4D97-AF65-F5344CB8AC3E}">
        <p14:creationId xmlns:p14="http://schemas.microsoft.com/office/powerpoint/2010/main" val="1461760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Box 2"/>
          <p:cNvSpPr txBox="1"/>
          <p:nvPr/>
        </p:nvSpPr>
        <p:spPr>
          <a:xfrm>
            <a:off x="809999" y="2297722"/>
            <a:ext cx="10866185" cy="4401205"/>
          </a:xfrm>
          <a:prstGeom prst="rect">
            <a:avLst/>
          </a:prstGeom>
          <a:noFill/>
        </p:spPr>
        <p:txBody>
          <a:bodyPr wrap="square" rtlCol="0">
            <a:spAutoFit/>
          </a:bodyPr>
          <a:lstStyle/>
          <a:p>
            <a:pPr marL="285750" indent="-285750">
              <a:buFont typeface="Arial" charset="0"/>
              <a:buChar char="•"/>
            </a:pPr>
            <a:r>
              <a:rPr lang="en-US" sz="2000" b="1" dirty="0" smtClean="0"/>
              <a:t>Multi-year project that aims to benefit all LIOs</a:t>
            </a:r>
            <a:r>
              <a:rPr lang="en-US" sz="2000" dirty="0" smtClean="0"/>
              <a:t> (regardless of participation level)</a:t>
            </a:r>
          </a:p>
          <a:p>
            <a:pPr marL="742950" lvl="1" indent="-285750">
              <a:buFont typeface="Arial" charset="0"/>
              <a:buChar char="•"/>
            </a:pPr>
            <a:r>
              <a:rPr lang="en-US" sz="2000" dirty="0" smtClean="0"/>
              <a:t>Kickoff occurred in January 2018</a:t>
            </a:r>
          </a:p>
          <a:p>
            <a:pPr marL="285750" indent="-285750">
              <a:buFont typeface="Arial" charset="0"/>
              <a:buChar char="•"/>
            </a:pPr>
            <a:r>
              <a:rPr lang="en-US" sz="2000" b="1" dirty="0" smtClean="0"/>
              <a:t>Currently </a:t>
            </a:r>
            <a:r>
              <a:rPr lang="mr-IN" sz="2000" b="1" dirty="0" smtClean="0"/>
              <a:t>–</a:t>
            </a:r>
            <a:r>
              <a:rPr lang="en-US" sz="2000" b="1" dirty="0" smtClean="0"/>
              <a:t> working closely </a:t>
            </a:r>
            <a:r>
              <a:rPr lang="en-US" sz="2000" b="1" dirty="0" smtClean="0"/>
              <a:t>4 LIOs </a:t>
            </a:r>
            <a:r>
              <a:rPr lang="en-US" sz="2000" b="1" dirty="0" smtClean="0"/>
              <a:t>on both programmatic and research components</a:t>
            </a:r>
          </a:p>
          <a:p>
            <a:pPr marL="742950" lvl="1" indent="-285750">
              <a:buFont typeface="Arial" charset="0"/>
              <a:buChar char="•"/>
            </a:pPr>
            <a:r>
              <a:rPr lang="en-US" sz="2000" dirty="0" smtClean="0"/>
              <a:t>Working together to increase interest among LIO members and to integrate project into work plans</a:t>
            </a:r>
          </a:p>
          <a:p>
            <a:pPr marL="285750" indent="-285750">
              <a:buFont typeface="Arial" charset="0"/>
              <a:buChar char="•"/>
            </a:pPr>
            <a:r>
              <a:rPr lang="en-US" sz="2000" b="1" dirty="0" smtClean="0"/>
              <a:t>Research stage 1 is currently underway (Summer 2018)</a:t>
            </a:r>
          </a:p>
          <a:p>
            <a:pPr marL="742950" lvl="1" indent="-285750">
              <a:buFont typeface="Arial" charset="0"/>
              <a:buChar char="•"/>
            </a:pPr>
            <a:r>
              <a:rPr lang="en-US" sz="2000" b="1" dirty="0" smtClean="0"/>
              <a:t>Interviews and cognitive mapping with LIO members (as many as possible to better reflect LIOs and their ongoing efforts throughout the region)</a:t>
            </a:r>
          </a:p>
          <a:p>
            <a:pPr marL="285750" indent="-285750">
              <a:buFont typeface="Arial" charset="0"/>
              <a:buChar char="•"/>
            </a:pPr>
            <a:r>
              <a:rPr lang="en-US" sz="2000" dirty="0" smtClean="0"/>
              <a:t>Programs (resource/tool provision </a:t>
            </a:r>
            <a:r>
              <a:rPr lang="mr-IN" sz="2000" dirty="0" smtClean="0"/>
              <a:t>–</a:t>
            </a:r>
            <a:r>
              <a:rPr lang="en-US" sz="2000" dirty="0" smtClean="0"/>
              <a:t> e.x.: workshops, trainings, etc.) will being in Winter 2018, followed by research stage 2 in 2019-2020 (hopefully with same individuals and LIOs for comparison </a:t>
            </a:r>
            <a:r>
              <a:rPr lang="mr-IN" sz="2000" dirty="0" smtClean="0"/>
              <a:t>–</a:t>
            </a:r>
            <a:r>
              <a:rPr lang="en-US" sz="2000" dirty="0" smtClean="0"/>
              <a:t> before/after)</a:t>
            </a:r>
          </a:p>
          <a:p>
            <a:pPr marL="285750" lvl="2" indent="-285750">
              <a:buFont typeface="Arial" charset="0"/>
              <a:buChar char="•"/>
            </a:pPr>
            <a:r>
              <a:rPr lang="en-US" sz="2000" dirty="0" smtClean="0"/>
              <a:t>All LIOs </a:t>
            </a:r>
            <a:r>
              <a:rPr lang="en-US" sz="2000" dirty="0" smtClean="0"/>
              <a:t>will continue to see and/or hear about the project moving forward.</a:t>
            </a:r>
          </a:p>
          <a:p>
            <a:endParaRPr lang="en-US" sz="2000" dirty="0" smtClean="0"/>
          </a:p>
          <a:p>
            <a:r>
              <a:rPr lang="en-US" sz="2000" dirty="0"/>
              <a:t>	</a:t>
            </a:r>
            <a:r>
              <a:rPr lang="en-US" sz="2000" dirty="0" smtClean="0"/>
              <a:t>	</a:t>
            </a:r>
            <a:endParaRPr lang="en-US" sz="2000" dirty="0"/>
          </a:p>
        </p:txBody>
      </p:sp>
    </p:spTree>
    <p:extLst>
      <p:ext uri="{BB962C8B-B14F-4D97-AF65-F5344CB8AC3E}">
        <p14:creationId xmlns:p14="http://schemas.microsoft.com/office/powerpoint/2010/main" val="7974151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Depth</Template>
  <TotalTime>77</TotalTime>
  <Words>644</Words>
  <Application>Microsoft Macintosh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Mangal</vt:lpstr>
      <vt:lpstr>Wingdings 2</vt:lpstr>
      <vt:lpstr>Arial</vt:lpstr>
      <vt:lpstr>Quotable</vt:lpstr>
      <vt:lpstr>PowerPoint Presentation</vt:lpstr>
      <vt:lpstr>Ongoing Process and Effort</vt:lpstr>
      <vt:lpstr>Ongoing Process and Effort</vt:lpstr>
      <vt:lpstr>Project Objectives</vt:lpstr>
      <vt:lpstr>Overlapping Project Components</vt:lpstr>
      <vt:lpstr>Component Details</vt:lpstr>
      <vt:lpstr>Why this topic matters (broadly) or what do these goals entail? </vt:lpstr>
      <vt:lpstr>LIO Benefits and Support</vt:lpstr>
      <vt:lpstr>Next Steps</vt:lpstr>
      <vt:lpstr>Next Steps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Human Wellbeing and Ecosystem Services into Near Term Action Planning in the Puget Sound (HWB Project)</dc:title>
  <dc:creator>Microsoft Office User</dc:creator>
  <cp:lastModifiedBy>Microsoft Office User</cp:lastModifiedBy>
  <cp:revision>11</cp:revision>
  <dcterms:created xsi:type="dcterms:W3CDTF">2018-07-30T16:17:00Z</dcterms:created>
  <dcterms:modified xsi:type="dcterms:W3CDTF">2018-07-30T17:47:27Z</dcterms:modified>
</cp:coreProperties>
</file>