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2"/>
  </p:notesMasterIdLst>
  <p:sldIdLst>
    <p:sldId id="276" r:id="rId2"/>
    <p:sldId id="256" r:id="rId3"/>
    <p:sldId id="273" r:id="rId4"/>
    <p:sldId id="278" r:id="rId5"/>
    <p:sldId id="279" r:id="rId6"/>
    <p:sldId id="280" r:id="rId7"/>
    <p:sldId id="281" r:id="rId8"/>
    <p:sldId id="277" r:id="rId9"/>
    <p:sldId id="274" r:id="rId10"/>
    <p:sldId id="28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BD5484-2682-4B9F-ADA7-1C60B471FFBF}" v="1" dt="2019-02-05T01:14:07.1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e Peeler" userId="5022bbf52502cab8" providerId="LiveId" clId="{70BD5484-2682-4B9F-ADA7-1C60B471FFBF}"/>
    <pc:docChg chg="modSld">
      <pc:chgData name="Dave Peeler" userId="5022bbf52502cab8" providerId="LiveId" clId="{70BD5484-2682-4B9F-ADA7-1C60B471FFBF}" dt="2019-02-05T01:15:12.743" v="188"/>
      <pc:docMkLst>
        <pc:docMk/>
      </pc:docMkLst>
      <pc:sldChg chg="modSp">
        <pc:chgData name="Dave Peeler" userId="5022bbf52502cab8" providerId="LiveId" clId="{70BD5484-2682-4B9F-ADA7-1C60B471FFBF}" dt="2019-02-05T01:05:24.475" v="67" actId="20577"/>
        <pc:sldMkLst>
          <pc:docMk/>
          <pc:sldMk cId="234644455" sldId="256"/>
        </pc:sldMkLst>
        <pc:spChg chg="mod">
          <ac:chgData name="Dave Peeler" userId="5022bbf52502cab8" providerId="LiveId" clId="{70BD5484-2682-4B9F-ADA7-1C60B471FFBF}" dt="2019-02-05T01:05:24.475" v="67" actId="20577"/>
          <ac:spMkLst>
            <pc:docMk/>
            <pc:sldMk cId="234644455" sldId="256"/>
            <ac:spMk id="2" creationId="{3D003FE0-2434-4BC7-8F83-384AE5535D43}"/>
          </ac:spMkLst>
        </pc:spChg>
      </pc:sldChg>
      <pc:sldChg chg="modSp">
        <pc:chgData name="Dave Peeler" userId="5022bbf52502cab8" providerId="LiveId" clId="{70BD5484-2682-4B9F-ADA7-1C60B471FFBF}" dt="2019-02-05T01:06:10.881" v="71" actId="1076"/>
        <pc:sldMkLst>
          <pc:docMk/>
          <pc:sldMk cId="3183113594" sldId="273"/>
        </pc:sldMkLst>
        <pc:spChg chg="mod">
          <ac:chgData name="Dave Peeler" userId="5022bbf52502cab8" providerId="LiveId" clId="{70BD5484-2682-4B9F-ADA7-1C60B471FFBF}" dt="2019-02-05T01:06:10.881" v="71" actId="1076"/>
          <ac:spMkLst>
            <pc:docMk/>
            <pc:sldMk cId="3183113594" sldId="273"/>
            <ac:spMk id="2" creationId="{00000000-0000-0000-0000-000000000000}"/>
          </ac:spMkLst>
        </pc:spChg>
        <pc:spChg chg="mod">
          <ac:chgData name="Dave Peeler" userId="5022bbf52502cab8" providerId="LiveId" clId="{70BD5484-2682-4B9F-ADA7-1C60B471FFBF}" dt="2019-02-05T01:06:07.183" v="70" actId="1076"/>
          <ac:spMkLst>
            <pc:docMk/>
            <pc:sldMk cId="3183113594" sldId="273"/>
            <ac:spMk id="3" creationId="{00000000-0000-0000-0000-000000000000}"/>
          </ac:spMkLst>
        </pc:spChg>
      </pc:sldChg>
      <pc:sldChg chg="addSp delSp modSp">
        <pc:chgData name="Dave Peeler" userId="5022bbf52502cab8" providerId="LiveId" clId="{70BD5484-2682-4B9F-ADA7-1C60B471FFBF}" dt="2019-02-05T01:15:12.743" v="188"/>
        <pc:sldMkLst>
          <pc:docMk/>
          <pc:sldMk cId="2961186160" sldId="274"/>
        </pc:sldMkLst>
        <pc:spChg chg="mod">
          <ac:chgData name="Dave Peeler" userId="5022bbf52502cab8" providerId="LiveId" clId="{70BD5484-2682-4B9F-ADA7-1C60B471FFBF}" dt="2019-02-05T01:13:57.881" v="101" actId="14100"/>
          <ac:spMkLst>
            <pc:docMk/>
            <pc:sldMk cId="2961186160" sldId="274"/>
            <ac:spMk id="3" creationId="{C9954D7C-8643-40DC-B2E5-3E22F79A87DC}"/>
          </ac:spMkLst>
        </pc:spChg>
        <pc:spChg chg="add del mod">
          <ac:chgData name="Dave Peeler" userId="5022bbf52502cab8" providerId="LiveId" clId="{70BD5484-2682-4B9F-ADA7-1C60B471FFBF}" dt="2019-02-05T01:15:12.743" v="188"/>
          <ac:spMkLst>
            <pc:docMk/>
            <pc:sldMk cId="2961186160" sldId="274"/>
            <ac:spMk id="4" creationId="{5AC6DA85-4B41-4226-8D62-FBBFB2E906A4}"/>
          </ac:spMkLst>
        </pc:spChg>
      </pc:sldChg>
      <pc:sldChg chg="modSp">
        <pc:chgData name="Dave Peeler" userId="5022bbf52502cab8" providerId="LiveId" clId="{70BD5484-2682-4B9F-ADA7-1C60B471FFBF}" dt="2019-02-05T01:04:38.280" v="23" actId="20577"/>
        <pc:sldMkLst>
          <pc:docMk/>
          <pc:sldMk cId="2824141404" sldId="276"/>
        </pc:sldMkLst>
        <pc:spChg chg="mod">
          <ac:chgData name="Dave Peeler" userId="5022bbf52502cab8" providerId="LiveId" clId="{70BD5484-2682-4B9F-ADA7-1C60B471FFBF}" dt="2019-02-05T01:04:38.280" v="23" actId="20577"/>
          <ac:spMkLst>
            <pc:docMk/>
            <pc:sldMk cId="2824141404" sldId="276"/>
            <ac:spMk id="5" creationId="{A619FCC7-87CE-4F5E-900C-4D5891B27BBA}"/>
          </ac:spMkLst>
        </pc:spChg>
      </pc:sldChg>
      <pc:sldChg chg="modSp">
        <pc:chgData name="Dave Peeler" userId="5022bbf52502cab8" providerId="LiveId" clId="{70BD5484-2682-4B9F-ADA7-1C60B471FFBF}" dt="2019-02-05T01:10:56.024" v="85" actId="1076"/>
        <pc:sldMkLst>
          <pc:docMk/>
          <pc:sldMk cId="102574172" sldId="279"/>
        </pc:sldMkLst>
        <pc:picChg chg="mod">
          <ac:chgData name="Dave Peeler" userId="5022bbf52502cab8" providerId="LiveId" clId="{70BD5484-2682-4B9F-ADA7-1C60B471FFBF}" dt="2019-02-05T01:10:56.024" v="85" actId="1076"/>
          <ac:picMkLst>
            <pc:docMk/>
            <pc:sldMk cId="102574172" sldId="279"/>
            <ac:picMk id="1025" creationId="{3A7A2EC2-5DCA-4B0F-BF30-41C2C132C46E}"/>
          </ac:picMkLst>
        </pc:picChg>
      </pc:sldChg>
      <pc:sldChg chg="modSp">
        <pc:chgData name="Dave Peeler" userId="5022bbf52502cab8" providerId="LiveId" clId="{70BD5484-2682-4B9F-ADA7-1C60B471FFBF}" dt="2019-02-05T01:12:01.159" v="94" actId="20577"/>
        <pc:sldMkLst>
          <pc:docMk/>
          <pc:sldMk cId="2408137226" sldId="281"/>
        </pc:sldMkLst>
        <pc:spChg chg="mod">
          <ac:chgData name="Dave Peeler" userId="5022bbf52502cab8" providerId="LiveId" clId="{70BD5484-2682-4B9F-ADA7-1C60B471FFBF}" dt="2019-02-05T01:12:01.159" v="94" actId="20577"/>
          <ac:spMkLst>
            <pc:docMk/>
            <pc:sldMk cId="2408137226" sldId="281"/>
            <ac:spMk id="3" creationId="{FCCCF3CA-239C-4A67-BC9F-A4F792BA754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C8DF91-9B0F-4AE3-94DF-6E4CF8CFAEFF}" type="datetimeFigureOut">
              <a:rPr lang="en-US" smtClean="0"/>
              <a:t>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445AD1-5D7E-49CC-964F-791E99C258C0}" type="slidenum">
              <a:rPr lang="en-US" smtClean="0"/>
              <a:t>‹#›</a:t>
            </a:fld>
            <a:endParaRPr lang="en-US"/>
          </a:p>
        </p:txBody>
      </p:sp>
    </p:spTree>
    <p:extLst>
      <p:ext uri="{BB962C8B-B14F-4D97-AF65-F5344CB8AC3E}">
        <p14:creationId xmlns:p14="http://schemas.microsoft.com/office/powerpoint/2010/main" val="1783255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This section presents objectives for coordinated monitoring and assessment and strategies for achieving these objectives. </a:t>
            </a:r>
          </a:p>
          <a:p>
            <a:r>
              <a:rPr lang="en-US" sz="1200" kern="1200" dirty="0">
                <a:solidFill>
                  <a:schemeClr val="tx1"/>
                </a:solidFill>
                <a:effectLst/>
                <a:latin typeface="+mn-lt"/>
                <a:ea typeface="+mn-ea"/>
                <a:cs typeface="+mn-cs"/>
              </a:rPr>
              <a:t>This version of objectives was developed through business planning conversations in late 2017 and early 2018 with PSEMP Steering Committee members and other advisors. These objectives build from program goal and purpose statements in the PSEMP charter and in the articulation of program purpose and scope developed in late 2014.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strategies (at the end in appendix) were identified through an analysis of program strengths, weaknesses, opportunities and threats (SWOT) related to each of the objectives. Most of the strategies below were identified as approaches to use strengths, overcome weaknesses, take advantage of opportunities, and avoid threats. A few of the strategies were inspired by the recommendations made in the 2014 program review (Ruckelshaus Center, 2014). These</a:t>
            </a:r>
            <a:r>
              <a:rPr lang="en-US" sz="1200" kern="1200" baseline="0" dirty="0">
                <a:solidFill>
                  <a:schemeClr val="tx1"/>
                </a:solidFill>
                <a:effectLst/>
                <a:latin typeface="+mn-lt"/>
                <a:ea typeface="+mn-ea"/>
                <a:cs typeface="+mn-cs"/>
              </a:rPr>
              <a:t> strategies are largely captured in the way we’ve characterized the flow of information and the products and services of PSEMP in the following slides. At this stage, these two different ways of articulating PSEMP connection, activities, and strategies may not be entirely reflective of each other, but this is an iterative process, and we hope to emerge with a cohesive road map that will be useful for PSEMP participants, and PSP staff.</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812817D-9732-45D8-BFA2-61764F9F463A}" type="slidenum">
              <a:rPr lang="en-US" smtClean="0"/>
              <a:t>3</a:t>
            </a:fld>
            <a:endParaRPr lang="en-US"/>
          </a:p>
        </p:txBody>
      </p:sp>
    </p:spTree>
    <p:extLst>
      <p:ext uri="{BB962C8B-B14F-4D97-AF65-F5344CB8AC3E}">
        <p14:creationId xmlns:p14="http://schemas.microsoft.com/office/powerpoint/2010/main" val="3688985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87CA1-59A7-4D85-A76A-BFAF192889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25DE66-54A6-484F-8D42-1B3C7AF547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CE4B4FD-0438-46C6-ADE2-A552530A9AD9}"/>
              </a:ext>
            </a:extLst>
          </p:cNvPr>
          <p:cNvSpPr>
            <a:spLocks noGrp="1"/>
          </p:cNvSpPr>
          <p:nvPr>
            <p:ph type="dt" sz="half" idx="10"/>
          </p:nvPr>
        </p:nvSpPr>
        <p:spPr/>
        <p:txBody>
          <a:bodyPr/>
          <a:lstStyle/>
          <a:p>
            <a:fld id="{ECAE38F3-151E-4212-A810-96A37BA3F9BE}" type="datetimeFigureOut">
              <a:rPr lang="en-US" smtClean="0"/>
              <a:t>2/4/2019</a:t>
            </a:fld>
            <a:endParaRPr lang="en-US"/>
          </a:p>
        </p:txBody>
      </p:sp>
      <p:sp>
        <p:nvSpPr>
          <p:cNvPr id="5" name="Footer Placeholder 4">
            <a:extLst>
              <a:ext uri="{FF2B5EF4-FFF2-40B4-BE49-F238E27FC236}">
                <a16:creationId xmlns:a16="http://schemas.microsoft.com/office/drawing/2014/main" id="{33F2D026-2C99-4D0C-A09E-63C6D7751E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5224CF-605D-4AA1-AE02-F4D34135D670}"/>
              </a:ext>
            </a:extLst>
          </p:cNvPr>
          <p:cNvSpPr>
            <a:spLocks noGrp="1"/>
          </p:cNvSpPr>
          <p:nvPr>
            <p:ph type="sldNum" sz="quarter" idx="12"/>
          </p:nvPr>
        </p:nvSpPr>
        <p:spPr/>
        <p:txBody>
          <a:bodyPr/>
          <a:lstStyle/>
          <a:p>
            <a:fld id="{12A24E26-AD70-4B51-9976-EBA7DD6E7B80}" type="slidenum">
              <a:rPr lang="en-US" smtClean="0"/>
              <a:t>‹#›</a:t>
            </a:fld>
            <a:endParaRPr lang="en-US"/>
          </a:p>
        </p:txBody>
      </p:sp>
    </p:spTree>
    <p:extLst>
      <p:ext uri="{BB962C8B-B14F-4D97-AF65-F5344CB8AC3E}">
        <p14:creationId xmlns:p14="http://schemas.microsoft.com/office/powerpoint/2010/main" val="1571466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3900F-7B84-4E3B-8C4E-26B11D06E0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8183AB4-AA2F-4877-887B-237CD3CA6FE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2AE317-16D8-4970-9654-245CE2B97166}"/>
              </a:ext>
            </a:extLst>
          </p:cNvPr>
          <p:cNvSpPr>
            <a:spLocks noGrp="1"/>
          </p:cNvSpPr>
          <p:nvPr>
            <p:ph type="dt" sz="half" idx="10"/>
          </p:nvPr>
        </p:nvSpPr>
        <p:spPr/>
        <p:txBody>
          <a:bodyPr/>
          <a:lstStyle/>
          <a:p>
            <a:fld id="{ECAE38F3-151E-4212-A810-96A37BA3F9BE}" type="datetimeFigureOut">
              <a:rPr lang="en-US" smtClean="0"/>
              <a:t>2/4/2019</a:t>
            </a:fld>
            <a:endParaRPr lang="en-US"/>
          </a:p>
        </p:txBody>
      </p:sp>
      <p:sp>
        <p:nvSpPr>
          <p:cNvPr id="5" name="Footer Placeholder 4">
            <a:extLst>
              <a:ext uri="{FF2B5EF4-FFF2-40B4-BE49-F238E27FC236}">
                <a16:creationId xmlns:a16="http://schemas.microsoft.com/office/drawing/2014/main" id="{1D869F6D-A4DC-4841-BFC9-D5140600C1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F13CEC-E7EE-4794-81E4-5143FAD14CBE}"/>
              </a:ext>
            </a:extLst>
          </p:cNvPr>
          <p:cNvSpPr>
            <a:spLocks noGrp="1"/>
          </p:cNvSpPr>
          <p:nvPr>
            <p:ph type="sldNum" sz="quarter" idx="12"/>
          </p:nvPr>
        </p:nvSpPr>
        <p:spPr/>
        <p:txBody>
          <a:bodyPr/>
          <a:lstStyle/>
          <a:p>
            <a:fld id="{12A24E26-AD70-4B51-9976-EBA7DD6E7B80}" type="slidenum">
              <a:rPr lang="en-US" smtClean="0"/>
              <a:t>‹#›</a:t>
            </a:fld>
            <a:endParaRPr lang="en-US"/>
          </a:p>
        </p:txBody>
      </p:sp>
    </p:spTree>
    <p:extLst>
      <p:ext uri="{BB962C8B-B14F-4D97-AF65-F5344CB8AC3E}">
        <p14:creationId xmlns:p14="http://schemas.microsoft.com/office/powerpoint/2010/main" val="592064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9382C8-5F1B-47C6-BFC6-AFA1C9B30D7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469FEE-6944-4C8C-B905-015769A67CE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8CD1A3-9817-493E-9830-92DD42A5B912}"/>
              </a:ext>
            </a:extLst>
          </p:cNvPr>
          <p:cNvSpPr>
            <a:spLocks noGrp="1"/>
          </p:cNvSpPr>
          <p:nvPr>
            <p:ph type="dt" sz="half" idx="10"/>
          </p:nvPr>
        </p:nvSpPr>
        <p:spPr/>
        <p:txBody>
          <a:bodyPr/>
          <a:lstStyle/>
          <a:p>
            <a:fld id="{ECAE38F3-151E-4212-A810-96A37BA3F9BE}" type="datetimeFigureOut">
              <a:rPr lang="en-US" smtClean="0"/>
              <a:t>2/4/2019</a:t>
            </a:fld>
            <a:endParaRPr lang="en-US"/>
          </a:p>
        </p:txBody>
      </p:sp>
      <p:sp>
        <p:nvSpPr>
          <p:cNvPr id="5" name="Footer Placeholder 4">
            <a:extLst>
              <a:ext uri="{FF2B5EF4-FFF2-40B4-BE49-F238E27FC236}">
                <a16:creationId xmlns:a16="http://schemas.microsoft.com/office/drawing/2014/main" id="{76627351-D1AA-4123-969F-3D493386A4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B536CE-6B8D-4C11-B614-6FA4809A735F}"/>
              </a:ext>
            </a:extLst>
          </p:cNvPr>
          <p:cNvSpPr>
            <a:spLocks noGrp="1"/>
          </p:cNvSpPr>
          <p:nvPr>
            <p:ph type="sldNum" sz="quarter" idx="12"/>
          </p:nvPr>
        </p:nvSpPr>
        <p:spPr/>
        <p:txBody>
          <a:bodyPr/>
          <a:lstStyle/>
          <a:p>
            <a:fld id="{12A24E26-AD70-4B51-9976-EBA7DD6E7B80}" type="slidenum">
              <a:rPr lang="en-US" smtClean="0"/>
              <a:t>‹#›</a:t>
            </a:fld>
            <a:endParaRPr lang="en-US"/>
          </a:p>
        </p:txBody>
      </p:sp>
    </p:spTree>
    <p:extLst>
      <p:ext uri="{BB962C8B-B14F-4D97-AF65-F5344CB8AC3E}">
        <p14:creationId xmlns:p14="http://schemas.microsoft.com/office/powerpoint/2010/main" val="3048135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7A712-E4EC-444B-BA83-17010754B1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BE6FB0-80AD-47B6-8197-754402AE4D8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693609-9019-456F-A54E-BB2FE8E1FF63}"/>
              </a:ext>
            </a:extLst>
          </p:cNvPr>
          <p:cNvSpPr>
            <a:spLocks noGrp="1"/>
          </p:cNvSpPr>
          <p:nvPr>
            <p:ph type="dt" sz="half" idx="10"/>
          </p:nvPr>
        </p:nvSpPr>
        <p:spPr/>
        <p:txBody>
          <a:bodyPr/>
          <a:lstStyle/>
          <a:p>
            <a:fld id="{ECAE38F3-151E-4212-A810-96A37BA3F9BE}" type="datetimeFigureOut">
              <a:rPr lang="en-US" smtClean="0"/>
              <a:t>2/4/2019</a:t>
            </a:fld>
            <a:endParaRPr lang="en-US"/>
          </a:p>
        </p:txBody>
      </p:sp>
      <p:sp>
        <p:nvSpPr>
          <p:cNvPr id="5" name="Footer Placeholder 4">
            <a:extLst>
              <a:ext uri="{FF2B5EF4-FFF2-40B4-BE49-F238E27FC236}">
                <a16:creationId xmlns:a16="http://schemas.microsoft.com/office/drawing/2014/main" id="{B843C4D4-7384-4189-AAFD-4633C4568A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BFF15F-C835-4A25-B0BB-8DE8AC685D7F}"/>
              </a:ext>
            </a:extLst>
          </p:cNvPr>
          <p:cNvSpPr>
            <a:spLocks noGrp="1"/>
          </p:cNvSpPr>
          <p:nvPr>
            <p:ph type="sldNum" sz="quarter" idx="12"/>
          </p:nvPr>
        </p:nvSpPr>
        <p:spPr/>
        <p:txBody>
          <a:bodyPr/>
          <a:lstStyle/>
          <a:p>
            <a:fld id="{12A24E26-AD70-4B51-9976-EBA7DD6E7B80}" type="slidenum">
              <a:rPr lang="en-US" smtClean="0"/>
              <a:t>‹#›</a:t>
            </a:fld>
            <a:endParaRPr lang="en-US"/>
          </a:p>
        </p:txBody>
      </p:sp>
    </p:spTree>
    <p:extLst>
      <p:ext uri="{BB962C8B-B14F-4D97-AF65-F5344CB8AC3E}">
        <p14:creationId xmlns:p14="http://schemas.microsoft.com/office/powerpoint/2010/main" val="2739632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32F90-D50E-4606-A8C8-FC5A43DF8A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8ECF946-6603-481A-BCB7-7AB64F2FDE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81CCA59-1F74-4830-9919-E2853DF9E2CC}"/>
              </a:ext>
            </a:extLst>
          </p:cNvPr>
          <p:cNvSpPr>
            <a:spLocks noGrp="1"/>
          </p:cNvSpPr>
          <p:nvPr>
            <p:ph type="dt" sz="half" idx="10"/>
          </p:nvPr>
        </p:nvSpPr>
        <p:spPr/>
        <p:txBody>
          <a:bodyPr/>
          <a:lstStyle/>
          <a:p>
            <a:fld id="{ECAE38F3-151E-4212-A810-96A37BA3F9BE}" type="datetimeFigureOut">
              <a:rPr lang="en-US" smtClean="0"/>
              <a:t>2/4/2019</a:t>
            </a:fld>
            <a:endParaRPr lang="en-US"/>
          </a:p>
        </p:txBody>
      </p:sp>
      <p:sp>
        <p:nvSpPr>
          <p:cNvPr id="5" name="Footer Placeholder 4">
            <a:extLst>
              <a:ext uri="{FF2B5EF4-FFF2-40B4-BE49-F238E27FC236}">
                <a16:creationId xmlns:a16="http://schemas.microsoft.com/office/drawing/2014/main" id="{2B1C0B44-D611-4AA8-AABB-0C344C82D0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F289CD-E5F0-4757-8E97-7FC81A55C6BE}"/>
              </a:ext>
            </a:extLst>
          </p:cNvPr>
          <p:cNvSpPr>
            <a:spLocks noGrp="1"/>
          </p:cNvSpPr>
          <p:nvPr>
            <p:ph type="sldNum" sz="quarter" idx="12"/>
          </p:nvPr>
        </p:nvSpPr>
        <p:spPr/>
        <p:txBody>
          <a:bodyPr/>
          <a:lstStyle/>
          <a:p>
            <a:fld id="{12A24E26-AD70-4B51-9976-EBA7DD6E7B80}" type="slidenum">
              <a:rPr lang="en-US" smtClean="0"/>
              <a:t>‹#›</a:t>
            </a:fld>
            <a:endParaRPr lang="en-US"/>
          </a:p>
        </p:txBody>
      </p:sp>
    </p:spTree>
    <p:extLst>
      <p:ext uri="{BB962C8B-B14F-4D97-AF65-F5344CB8AC3E}">
        <p14:creationId xmlns:p14="http://schemas.microsoft.com/office/powerpoint/2010/main" val="4015926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2B355-9F50-4A92-B4BE-FA7D057388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C7D0EC-65CC-406B-BD35-ACA34923A6F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16E4033-E1CE-47E7-AC77-6A2D12EB3D0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E91F309-8DBE-4B63-A0FF-15A0D0EAAB1F}"/>
              </a:ext>
            </a:extLst>
          </p:cNvPr>
          <p:cNvSpPr>
            <a:spLocks noGrp="1"/>
          </p:cNvSpPr>
          <p:nvPr>
            <p:ph type="dt" sz="half" idx="10"/>
          </p:nvPr>
        </p:nvSpPr>
        <p:spPr/>
        <p:txBody>
          <a:bodyPr/>
          <a:lstStyle/>
          <a:p>
            <a:fld id="{ECAE38F3-151E-4212-A810-96A37BA3F9BE}" type="datetimeFigureOut">
              <a:rPr lang="en-US" smtClean="0"/>
              <a:t>2/4/2019</a:t>
            </a:fld>
            <a:endParaRPr lang="en-US"/>
          </a:p>
        </p:txBody>
      </p:sp>
      <p:sp>
        <p:nvSpPr>
          <p:cNvPr id="6" name="Footer Placeholder 5">
            <a:extLst>
              <a:ext uri="{FF2B5EF4-FFF2-40B4-BE49-F238E27FC236}">
                <a16:creationId xmlns:a16="http://schemas.microsoft.com/office/drawing/2014/main" id="{B2803762-8D56-4756-9154-656CE5AAB9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341016-7652-44F8-900A-7B3A017B3CC4}"/>
              </a:ext>
            </a:extLst>
          </p:cNvPr>
          <p:cNvSpPr>
            <a:spLocks noGrp="1"/>
          </p:cNvSpPr>
          <p:nvPr>
            <p:ph type="sldNum" sz="quarter" idx="12"/>
          </p:nvPr>
        </p:nvSpPr>
        <p:spPr/>
        <p:txBody>
          <a:bodyPr/>
          <a:lstStyle/>
          <a:p>
            <a:fld id="{12A24E26-AD70-4B51-9976-EBA7DD6E7B80}" type="slidenum">
              <a:rPr lang="en-US" smtClean="0"/>
              <a:t>‹#›</a:t>
            </a:fld>
            <a:endParaRPr lang="en-US"/>
          </a:p>
        </p:txBody>
      </p:sp>
    </p:spTree>
    <p:extLst>
      <p:ext uri="{BB962C8B-B14F-4D97-AF65-F5344CB8AC3E}">
        <p14:creationId xmlns:p14="http://schemas.microsoft.com/office/powerpoint/2010/main" val="3135928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92DA-8531-4D4B-99AE-10C2C69250D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D70A125-7A06-4BD0-AE7D-14CBBE1B35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760EA28-F18B-4BDD-8AC7-FF3ED170177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4B1F5A-6FE3-49A8-90EA-A3A89FFFED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6B2FABF-4C42-4522-B77C-752BFE14915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7C7374-98EF-4FFD-B365-5C31FA47A0E7}"/>
              </a:ext>
            </a:extLst>
          </p:cNvPr>
          <p:cNvSpPr>
            <a:spLocks noGrp="1"/>
          </p:cNvSpPr>
          <p:nvPr>
            <p:ph type="dt" sz="half" idx="10"/>
          </p:nvPr>
        </p:nvSpPr>
        <p:spPr/>
        <p:txBody>
          <a:bodyPr/>
          <a:lstStyle/>
          <a:p>
            <a:fld id="{ECAE38F3-151E-4212-A810-96A37BA3F9BE}" type="datetimeFigureOut">
              <a:rPr lang="en-US" smtClean="0"/>
              <a:t>2/4/2019</a:t>
            </a:fld>
            <a:endParaRPr lang="en-US"/>
          </a:p>
        </p:txBody>
      </p:sp>
      <p:sp>
        <p:nvSpPr>
          <p:cNvPr id="8" name="Footer Placeholder 7">
            <a:extLst>
              <a:ext uri="{FF2B5EF4-FFF2-40B4-BE49-F238E27FC236}">
                <a16:creationId xmlns:a16="http://schemas.microsoft.com/office/drawing/2014/main" id="{5E05CD79-B810-4161-9D24-B69467047AF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16B6978-9A6B-4051-BB26-03DBDE01C88A}"/>
              </a:ext>
            </a:extLst>
          </p:cNvPr>
          <p:cNvSpPr>
            <a:spLocks noGrp="1"/>
          </p:cNvSpPr>
          <p:nvPr>
            <p:ph type="sldNum" sz="quarter" idx="12"/>
          </p:nvPr>
        </p:nvSpPr>
        <p:spPr/>
        <p:txBody>
          <a:bodyPr/>
          <a:lstStyle/>
          <a:p>
            <a:fld id="{12A24E26-AD70-4B51-9976-EBA7DD6E7B80}" type="slidenum">
              <a:rPr lang="en-US" smtClean="0"/>
              <a:t>‹#›</a:t>
            </a:fld>
            <a:endParaRPr lang="en-US"/>
          </a:p>
        </p:txBody>
      </p:sp>
    </p:spTree>
    <p:extLst>
      <p:ext uri="{BB962C8B-B14F-4D97-AF65-F5344CB8AC3E}">
        <p14:creationId xmlns:p14="http://schemas.microsoft.com/office/powerpoint/2010/main" val="3608673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5CDB0-A000-412F-B393-BCFEE92828D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7009125-570E-40A8-B2ED-E97C75CBAC50}"/>
              </a:ext>
            </a:extLst>
          </p:cNvPr>
          <p:cNvSpPr>
            <a:spLocks noGrp="1"/>
          </p:cNvSpPr>
          <p:nvPr>
            <p:ph type="dt" sz="half" idx="10"/>
          </p:nvPr>
        </p:nvSpPr>
        <p:spPr/>
        <p:txBody>
          <a:bodyPr/>
          <a:lstStyle/>
          <a:p>
            <a:fld id="{ECAE38F3-151E-4212-A810-96A37BA3F9BE}" type="datetimeFigureOut">
              <a:rPr lang="en-US" smtClean="0"/>
              <a:t>2/4/2019</a:t>
            </a:fld>
            <a:endParaRPr lang="en-US"/>
          </a:p>
        </p:txBody>
      </p:sp>
      <p:sp>
        <p:nvSpPr>
          <p:cNvPr id="4" name="Footer Placeholder 3">
            <a:extLst>
              <a:ext uri="{FF2B5EF4-FFF2-40B4-BE49-F238E27FC236}">
                <a16:creationId xmlns:a16="http://schemas.microsoft.com/office/drawing/2014/main" id="{E1C018B0-252B-4719-8C68-5C075896ED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0E2D4C-2232-496D-B06B-0924B7CB8E1E}"/>
              </a:ext>
            </a:extLst>
          </p:cNvPr>
          <p:cNvSpPr>
            <a:spLocks noGrp="1"/>
          </p:cNvSpPr>
          <p:nvPr>
            <p:ph type="sldNum" sz="quarter" idx="12"/>
          </p:nvPr>
        </p:nvSpPr>
        <p:spPr/>
        <p:txBody>
          <a:bodyPr/>
          <a:lstStyle/>
          <a:p>
            <a:fld id="{12A24E26-AD70-4B51-9976-EBA7DD6E7B80}" type="slidenum">
              <a:rPr lang="en-US" smtClean="0"/>
              <a:t>‹#›</a:t>
            </a:fld>
            <a:endParaRPr lang="en-US"/>
          </a:p>
        </p:txBody>
      </p:sp>
    </p:spTree>
    <p:extLst>
      <p:ext uri="{BB962C8B-B14F-4D97-AF65-F5344CB8AC3E}">
        <p14:creationId xmlns:p14="http://schemas.microsoft.com/office/powerpoint/2010/main" val="2410470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873C71-8BF7-4DF2-BE59-C032A9252A3A}"/>
              </a:ext>
            </a:extLst>
          </p:cNvPr>
          <p:cNvSpPr>
            <a:spLocks noGrp="1"/>
          </p:cNvSpPr>
          <p:nvPr>
            <p:ph type="dt" sz="half" idx="10"/>
          </p:nvPr>
        </p:nvSpPr>
        <p:spPr/>
        <p:txBody>
          <a:bodyPr/>
          <a:lstStyle/>
          <a:p>
            <a:fld id="{ECAE38F3-151E-4212-A810-96A37BA3F9BE}" type="datetimeFigureOut">
              <a:rPr lang="en-US" smtClean="0"/>
              <a:t>2/4/2019</a:t>
            </a:fld>
            <a:endParaRPr lang="en-US"/>
          </a:p>
        </p:txBody>
      </p:sp>
      <p:sp>
        <p:nvSpPr>
          <p:cNvPr id="3" name="Footer Placeholder 2">
            <a:extLst>
              <a:ext uri="{FF2B5EF4-FFF2-40B4-BE49-F238E27FC236}">
                <a16:creationId xmlns:a16="http://schemas.microsoft.com/office/drawing/2014/main" id="{7767D9C7-EE61-4610-96C0-369A3BC2CE2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421FDCB-B871-489F-86D9-1E02958F5479}"/>
              </a:ext>
            </a:extLst>
          </p:cNvPr>
          <p:cNvSpPr>
            <a:spLocks noGrp="1"/>
          </p:cNvSpPr>
          <p:nvPr>
            <p:ph type="sldNum" sz="quarter" idx="12"/>
          </p:nvPr>
        </p:nvSpPr>
        <p:spPr/>
        <p:txBody>
          <a:bodyPr/>
          <a:lstStyle/>
          <a:p>
            <a:fld id="{12A24E26-AD70-4B51-9976-EBA7DD6E7B80}" type="slidenum">
              <a:rPr lang="en-US" smtClean="0"/>
              <a:t>‹#›</a:t>
            </a:fld>
            <a:endParaRPr lang="en-US"/>
          </a:p>
        </p:txBody>
      </p:sp>
    </p:spTree>
    <p:extLst>
      <p:ext uri="{BB962C8B-B14F-4D97-AF65-F5344CB8AC3E}">
        <p14:creationId xmlns:p14="http://schemas.microsoft.com/office/powerpoint/2010/main" val="4169947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B481A-D097-4D24-A232-45E5DFEB89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150C57-7FB2-4C52-A444-EA444216E1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B0A3C7-27F2-4669-A6F4-D51739F1D6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23EC5D-B7F4-48E0-A5DF-81026DBA37BC}"/>
              </a:ext>
            </a:extLst>
          </p:cNvPr>
          <p:cNvSpPr>
            <a:spLocks noGrp="1"/>
          </p:cNvSpPr>
          <p:nvPr>
            <p:ph type="dt" sz="half" idx="10"/>
          </p:nvPr>
        </p:nvSpPr>
        <p:spPr/>
        <p:txBody>
          <a:bodyPr/>
          <a:lstStyle/>
          <a:p>
            <a:fld id="{ECAE38F3-151E-4212-A810-96A37BA3F9BE}" type="datetimeFigureOut">
              <a:rPr lang="en-US" smtClean="0"/>
              <a:t>2/4/2019</a:t>
            </a:fld>
            <a:endParaRPr lang="en-US"/>
          </a:p>
        </p:txBody>
      </p:sp>
      <p:sp>
        <p:nvSpPr>
          <p:cNvPr id="6" name="Footer Placeholder 5">
            <a:extLst>
              <a:ext uri="{FF2B5EF4-FFF2-40B4-BE49-F238E27FC236}">
                <a16:creationId xmlns:a16="http://schemas.microsoft.com/office/drawing/2014/main" id="{CCAFB205-82A7-42A5-BE43-32382ECF13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288F00-3F8B-449A-A006-01499512E1D5}"/>
              </a:ext>
            </a:extLst>
          </p:cNvPr>
          <p:cNvSpPr>
            <a:spLocks noGrp="1"/>
          </p:cNvSpPr>
          <p:nvPr>
            <p:ph type="sldNum" sz="quarter" idx="12"/>
          </p:nvPr>
        </p:nvSpPr>
        <p:spPr/>
        <p:txBody>
          <a:bodyPr/>
          <a:lstStyle/>
          <a:p>
            <a:fld id="{12A24E26-AD70-4B51-9976-EBA7DD6E7B80}" type="slidenum">
              <a:rPr lang="en-US" smtClean="0"/>
              <a:t>‹#›</a:t>
            </a:fld>
            <a:endParaRPr lang="en-US"/>
          </a:p>
        </p:txBody>
      </p:sp>
    </p:spTree>
    <p:extLst>
      <p:ext uri="{BB962C8B-B14F-4D97-AF65-F5344CB8AC3E}">
        <p14:creationId xmlns:p14="http://schemas.microsoft.com/office/powerpoint/2010/main" val="811402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D3BBA-D5BE-4AC6-937D-BB94F55506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FE06C44-E6B4-4DD9-AB43-B31DADAD06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844465-654B-4C0F-873D-C97B4DA4B4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0893490-B053-4615-821C-0147889012CF}"/>
              </a:ext>
            </a:extLst>
          </p:cNvPr>
          <p:cNvSpPr>
            <a:spLocks noGrp="1"/>
          </p:cNvSpPr>
          <p:nvPr>
            <p:ph type="dt" sz="half" idx="10"/>
          </p:nvPr>
        </p:nvSpPr>
        <p:spPr/>
        <p:txBody>
          <a:bodyPr/>
          <a:lstStyle/>
          <a:p>
            <a:fld id="{ECAE38F3-151E-4212-A810-96A37BA3F9BE}" type="datetimeFigureOut">
              <a:rPr lang="en-US" smtClean="0"/>
              <a:t>2/4/2019</a:t>
            </a:fld>
            <a:endParaRPr lang="en-US"/>
          </a:p>
        </p:txBody>
      </p:sp>
      <p:sp>
        <p:nvSpPr>
          <p:cNvPr id="6" name="Footer Placeholder 5">
            <a:extLst>
              <a:ext uri="{FF2B5EF4-FFF2-40B4-BE49-F238E27FC236}">
                <a16:creationId xmlns:a16="http://schemas.microsoft.com/office/drawing/2014/main" id="{9885A285-B3D3-4486-8EBA-0BD9612D25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B6C934-D159-4005-8901-32634F35F077}"/>
              </a:ext>
            </a:extLst>
          </p:cNvPr>
          <p:cNvSpPr>
            <a:spLocks noGrp="1"/>
          </p:cNvSpPr>
          <p:nvPr>
            <p:ph type="sldNum" sz="quarter" idx="12"/>
          </p:nvPr>
        </p:nvSpPr>
        <p:spPr/>
        <p:txBody>
          <a:bodyPr/>
          <a:lstStyle/>
          <a:p>
            <a:fld id="{12A24E26-AD70-4B51-9976-EBA7DD6E7B80}" type="slidenum">
              <a:rPr lang="en-US" smtClean="0"/>
              <a:t>‹#›</a:t>
            </a:fld>
            <a:endParaRPr lang="en-US"/>
          </a:p>
        </p:txBody>
      </p:sp>
    </p:spTree>
    <p:extLst>
      <p:ext uri="{BB962C8B-B14F-4D97-AF65-F5344CB8AC3E}">
        <p14:creationId xmlns:p14="http://schemas.microsoft.com/office/powerpoint/2010/main" val="993269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96FC69-C727-427B-AB10-14C61A915B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8E42A3E-54E0-444E-9E71-053E641BBF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C20EAD-1D0A-491C-BC7C-56AA71EA2C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AE38F3-151E-4212-A810-96A37BA3F9BE}" type="datetimeFigureOut">
              <a:rPr lang="en-US" smtClean="0"/>
              <a:t>2/4/2019</a:t>
            </a:fld>
            <a:endParaRPr lang="en-US"/>
          </a:p>
        </p:txBody>
      </p:sp>
      <p:sp>
        <p:nvSpPr>
          <p:cNvPr id="5" name="Footer Placeholder 4">
            <a:extLst>
              <a:ext uri="{FF2B5EF4-FFF2-40B4-BE49-F238E27FC236}">
                <a16:creationId xmlns:a16="http://schemas.microsoft.com/office/drawing/2014/main" id="{E2023438-27C2-430B-81F9-DC496DDCA9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C7B03D5-3E0D-4CD8-ABBE-CE9E4F64C6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A24E26-AD70-4B51-9976-EBA7DD6E7B80}" type="slidenum">
              <a:rPr lang="en-US" smtClean="0"/>
              <a:t>‹#›</a:t>
            </a:fld>
            <a:endParaRPr lang="en-US"/>
          </a:p>
        </p:txBody>
      </p:sp>
    </p:spTree>
    <p:extLst>
      <p:ext uri="{BB962C8B-B14F-4D97-AF65-F5344CB8AC3E}">
        <p14:creationId xmlns:p14="http://schemas.microsoft.com/office/powerpoint/2010/main" val="2707207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ites.google.com/a/psemp.org/psemp/"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_msocom_1"/><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hyperlink" Target="#_msoanchor_1"/><Relationship Id="rId4" Type="http://schemas.openxmlformats.org/officeDocument/2006/relationships/hyperlink" Target="_anchor_1','_com_1"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E3912812-FFBB-4CFD-9E5E-201DE12A82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2814" y="924896"/>
            <a:ext cx="8429625" cy="2238375"/>
          </a:xfrm>
          <a:prstGeom prst="rect">
            <a:avLst/>
          </a:prstGeom>
        </p:spPr>
      </p:pic>
      <p:sp>
        <p:nvSpPr>
          <p:cNvPr id="5" name="TextBox 4">
            <a:extLst>
              <a:ext uri="{FF2B5EF4-FFF2-40B4-BE49-F238E27FC236}">
                <a16:creationId xmlns:a16="http://schemas.microsoft.com/office/drawing/2014/main" id="{A619FCC7-87CE-4F5E-900C-4D5891B27BBA}"/>
              </a:ext>
            </a:extLst>
          </p:cNvPr>
          <p:cNvSpPr txBox="1"/>
          <p:nvPr/>
        </p:nvSpPr>
        <p:spPr>
          <a:xfrm>
            <a:off x="1472814" y="3923931"/>
            <a:ext cx="9517741" cy="1200329"/>
          </a:xfrm>
          <a:prstGeom prst="rect">
            <a:avLst/>
          </a:prstGeom>
          <a:noFill/>
        </p:spPr>
        <p:txBody>
          <a:bodyPr wrap="square" rtlCol="0">
            <a:spAutoFit/>
          </a:bodyPr>
          <a:lstStyle/>
          <a:p>
            <a:pPr marL="342900" indent="-342900">
              <a:buFont typeface="Arial" panose="020B0604020202020204" pitchFamily="34" charset="0"/>
              <a:buChar char="•"/>
            </a:pPr>
            <a:r>
              <a:rPr lang="en-US" sz="2400" b="1" dirty="0"/>
              <a:t>PSP required to develop PSEMP (authorizing statutes, 2007)</a:t>
            </a:r>
          </a:p>
          <a:p>
            <a:pPr marL="342900" indent="-342900">
              <a:buFont typeface="Arial" panose="020B0604020202020204" pitchFamily="34" charset="0"/>
              <a:buChar char="•"/>
            </a:pPr>
            <a:endParaRPr lang="en-US" sz="2400" b="1" dirty="0"/>
          </a:p>
          <a:p>
            <a:pPr marL="342900" indent="-342900">
              <a:buFont typeface="Arial" panose="020B0604020202020204" pitchFamily="34" charset="0"/>
              <a:buChar char="•"/>
            </a:pPr>
            <a:r>
              <a:rPr lang="en-US" sz="2400" b="1" dirty="0"/>
              <a:t>Forerunner:  Puget Sound Ambient Monitoring Program (PSAMP, 1985)</a:t>
            </a:r>
          </a:p>
        </p:txBody>
      </p:sp>
    </p:spTree>
    <p:extLst>
      <p:ext uri="{BB962C8B-B14F-4D97-AF65-F5344CB8AC3E}">
        <p14:creationId xmlns:p14="http://schemas.microsoft.com/office/powerpoint/2010/main" val="2824141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2018-psemp-figures3">
            <a:extLst>
              <a:ext uri="{FF2B5EF4-FFF2-40B4-BE49-F238E27FC236}">
                <a16:creationId xmlns:a16="http://schemas.microsoft.com/office/drawing/2014/main" id="{46C24326-D1C3-4F0C-AA68-6DBFC8450D9E}"/>
              </a:ext>
            </a:extLst>
          </p:cNvPr>
          <p:cNvPicPr/>
          <p:nvPr/>
        </p:nvPicPr>
        <p:blipFill rotWithShape="1">
          <a:blip r:embed="rId2">
            <a:extLst>
              <a:ext uri="{28A0092B-C50C-407E-A947-70E740481C1C}">
                <a14:useLocalDpi xmlns:a14="http://schemas.microsoft.com/office/drawing/2010/main" val="0"/>
              </a:ext>
            </a:extLst>
          </a:blip>
          <a:srcRect l="12307" t="5480" r="13072" b="7106"/>
          <a:stretch/>
        </p:blipFill>
        <p:spPr bwMode="auto">
          <a:xfrm>
            <a:off x="2228850" y="352425"/>
            <a:ext cx="8039099" cy="601027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259115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03FE0-2434-4BC7-8F83-384AE5535D43}"/>
              </a:ext>
            </a:extLst>
          </p:cNvPr>
          <p:cNvSpPr>
            <a:spLocks noGrp="1"/>
          </p:cNvSpPr>
          <p:nvPr>
            <p:ph type="ctrTitle"/>
          </p:nvPr>
        </p:nvSpPr>
        <p:spPr>
          <a:xfrm>
            <a:off x="1202924" y="1421578"/>
            <a:ext cx="9786151" cy="4979222"/>
          </a:xfrm>
        </p:spPr>
        <p:txBody>
          <a:bodyPr>
            <a:noAutofit/>
          </a:bodyPr>
          <a:lstStyle/>
          <a:p>
            <a:pPr algn="l"/>
            <a:r>
              <a:rPr lang="en-US" sz="2400" dirty="0">
                <a:latin typeface="Calibri" panose="020F0502020204030204" pitchFamily="34" charset="0"/>
                <a:cs typeface="Calibri" panose="020F0502020204030204" pitchFamily="34" charset="0"/>
              </a:rPr>
              <a:t>-- Established by PSP Leadership Council in 2011 as a coordinated ecosystem monitoring and assessment program</a:t>
            </a:r>
            <a:br>
              <a:rPr lang="en-US" sz="2400" dirty="0">
                <a:latin typeface="Calibri" panose="020F0502020204030204" pitchFamily="34" charset="0"/>
                <a:cs typeface="Calibri" panose="020F0502020204030204" pitchFamily="34" charset="0"/>
              </a:rPr>
            </a:br>
            <a:br>
              <a:rPr lang="en-US" sz="2400" dirty="0">
                <a:latin typeface="Calibri" panose="020F0502020204030204" pitchFamily="34" charset="0"/>
                <a:cs typeface="Calibri" panose="020F0502020204030204" pitchFamily="34" charset="0"/>
              </a:rPr>
            </a:br>
            <a:r>
              <a:rPr lang="en-US" sz="2400" dirty="0">
                <a:latin typeface="Calibri" panose="020F0502020204030204" pitchFamily="34" charset="0"/>
                <a:cs typeface="Calibri" panose="020F0502020204030204" pitchFamily="34" charset="0"/>
              </a:rPr>
              <a:t>-- To serve the needs of the PSP and the many organizations and entities across the Puget Sound basin that are committed to helping the PSP through their individual and collective actions achieve the goal of restoring and protecting the health of Puget Sound</a:t>
            </a:r>
            <a:br>
              <a:rPr lang="en-US" sz="2400" dirty="0">
                <a:latin typeface="Calibri" panose="020F0502020204030204" pitchFamily="34" charset="0"/>
                <a:cs typeface="Calibri" panose="020F0502020204030204" pitchFamily="34" charset="0"/>
              </a:rPr>
            </a:br>
            <a:br>
              <a:rPr lang="en-US" sz="2400" dirty="0">
                <a:latin typeface="Calibri" panose="020F0502020204030204" pitchFamily="34" charset="0"/>
                <a:cs typeface="Calibri" panose="020F0502020204030204" pitchFamily="34" charset="0"/>
              </a:rPr>
            </a:br>
            <a:r>
              <a:rPr lang="en-US" sz="2400" dirty="0">
                <a:latin typeface="Calibri" panose="020F0502020204030204" pitchFamily="34" charset="0"/>
                <a:cs typeface="Calibri" panose="020F0502020204030204" pitchFamily="34" charset="0"/>
              </a:rPr>
              <a:t>-- PSEMP Charter approved by PSP (2011)</a:t>
            </a:r>
            <a:br>
              <a:rPr lang="en-US" sz="2400" dirty="0">
                <a:latin typeface="Calibri" panose="020F0502020204030204" pitchFamily="34" charset="0"/>
                <a:cs typeface="Calibri" panose="020F0502020204030204" pitchFamily="34" charset="0"/>
              </a:rPr>
            </a:br>
            <a:r>
              <a:rPr lang="en-US" sz="2400" dirty="0">
                <a:latin typeface="Calibri" panose="020F0502020204030204" pitchFamily="34" charset="0"/>
                <a:cs typeface="Calibri" panose="020F0502020204030204" pitchFamily="34" charset="0"/>
              </a:rPr>
              <a:t>-- Biennial PSEMP workplans</a:t>
            </a:r>
            <a:br>
              <a:rPr lang="en-US" sz="2400" dirty="0">
                <a:latin typeface="Calibri" panose="020F0502020204030204" pitchFamily="34" charset="0"/>
                <a:cs typeface="Calibri" panose="020F0502020204030204" pitchFamily="34" charset="0"/>
              </a:rPr>
            </a:br>
            <a:r>
              <a:rPr lang="en-US" sz="2400" dirty="0">
                <a:latin typeface="Calibri" panose="020F0502020204030204" pitchFamily="34" charset="0"/>
                <a:cs typeface="Calibri" panose="020F0502020204030204" pitchFamily="34" charset="0"/>
              </a:rPr>
              <a:t>-- Guidance for monitoring workgroups</a:t>
            </a:r>
            <a:br>
              <a:rPr lang="en-US" sz="2400" dirty="0">
                <a:latin typeface="Calibri" panose="020F0502020204030204" pitchFamily="34" charset="0"/>
                <a:cs typeface="Calibri" panose="020F0502020204030204" pitchFamily="34" charset="0"/>
              </a:rPr>
            </a:br>
            <a:r>
              <a:rPr lang="en-US" sz="2400" dirty="0">
                <a:latin typeface="Calibri" panose="020F0502020204030204" pitchFamily="34" charset="0"/>
                <a:cs typeface="Calibri" panose="020F0502020204030204" pitchFamily="34" charset="0"/>
              </a:rPr>
              <a:t>-- Funding strategy (2014)</a:t>
            </a:r>
            <a:br>
              <a:rPr lang="en-US" sz="2400" dirty="0">
                <a:latin typeface="Calibri" panose="020F0502020204030204" pitchFamily="34" charset="0"/>
                <a:cs typeface="Calibri" panose="020F0502020204030204" pitchFamily="34" charset="0"/>
              </a:rPr>
            </a:br>
            <a:r>
              <a:rPr lang="en-US" sz="2400" dirty="0">
                <a:latin typeface="Calibri" panose="020F0502020204030204" pitchFamily="34" charset="0"/>
                <a:cs typeface="Calibri" panose="020F0502020204030204" pitchFamily="34" charset="0"/>
              </a:rPr>
              <a:t>-- Monitoring Inventories and Gaps analysis </a:t>
            </a:r>
            <a:br>
              <a:rPr lang="en-US" sz="2400" dirty="0">
                <a:latin typeface="Calibri" panose="020F0502020204030204" pitchFamily="34" charset="0"/>
                <a:cs typeface="Calibri" panose="020F0502020204030204" pitchFamily="34" charset="0"/>
              </a:rPr>
            </a:br>
            <a:r>
              <a:rPr lang="en-US" sz="2400" dirty="0">
                <a:latin typeface="Calibri" panose="020F0502020204030204" pitchFamily="34" charset="0"/>
                <a:cs typeface="Calibri" panose="020F0502020204030204" pitchFamily="34" charset="0"/>
              </a:rPr>
              <a:t>-- Communication and information sharing (reports, forums, conferences)</a:t>
            </a:r>
          </a:p>
        </p:txBody>
      </p:sp>
      <p:sp>
        <p:nvSpPr>
          <p:cNvPr id="3" name="Subtitle 2">
            <a:extLst>
              <a:ext uri="{FF2B5EF4-FFF2-40B4-BE49-F238E27FC236}">
                <a16:creationId xmlns:a16="http://schemas.microsoft.com/office/drawing/2014/main" id="{C463904B-5F80-4329-9EB7-5E30B5D3FCA9}"/>
              </a:ext>
            </a:extLst>
          </p:cNvPr>
          <p:cNvSpPr>
            <a:spLocks noGrp="1"/>
          </p:cNvSpPr>
          <p:nvPr>
            <p:ph type="subTitle" idx="1"/>
          </p:nvPr>
        </p:nvSpPr>
        <p:spPr>
          <a:xfrm flipV="1">
            <a:off x="1524000" y="6849199"/>
            <a:ext cx="9144000" cy="181916"/>
          </a:xfrm>
        </p:spPr>
        <p:txBody>
          <a:bodyPr>
            <a:normAutofit fontScale="25000" lnSpcReduction="20000"/>
          </a:bodyPr>
          <a:lstStyle/>
          <a:p>
            <a:endParaRPr lang="en-US" dirty="0"/>
          </a:p>
        </p:txBody>
      </p:sp>
      <p:sp>
        <p:nvSpPr>
          <p:cNvPr id="6" name="TextBox 5">
            <a:extLst>
              <a:ext uri="{FF2B5EF4-FFF2-40B4-BE49-F238E27FC236}">
                <a16:creationId xmlns:a16="http://schemas.microsoft.com/office/drawing/2014/main" id="{C58EF311-C29B-44B2-AEDD-D24B9C73A314}"/>
              </a:ext>
            </a:extLst>
          </p:cNvPr>
          <p:cNvSpPr txBox="1"/>
          <p:nvPr/>
        </p:nvSpPr>
        <p:spPr>
          <a:xfrm>
            <a:off x="1086035" y="530446"/>
            <a:ext cx="9581965" cy="584775"/>
          </a:xfrm>
          <a:prstGeom prst="rect">
            <a:avLst/>
          </a:prstGeom>
          <a:noFill/>
        </p:spPr>
        <p:txBody>
          <a:bodyPr wrap="square" rtlCol="0">
            <a:spAutoFit/>
          </a:bodyPr>
          <a:lstStyle/>
          <a:p>
            <a:r>
              <a:rPr lang="en-US" sz="3200" b="1" u="sng" dirty="0"/>
              <a:t>Puget Sound Ecosystem Monitoring Program (PSEMP)</a:t>
            </a:r>
            <a:endParaRPr lang="en-US" sz="3200" dirty="0"/>
          </a:p>
        </p:txBody>
      </p:sp>
    </p:spTree>
    <p:extLst>
      <p:ext uri="{BB962C8B-B14F-4D97-AF65-F5344CB8AC3E}">
        <p14:creationId xmlns:p14="http://schemas.microsoft.com/office/powerpoint/2010/main" val="234644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0334"/>
            <a:ext cx="10515600" cy="1019792"/>
          </a:xfrm>
        </p:spPr>
        <p:txBody>
          <a:bodyPr/>
          <a:lstStyle/>
          <a:p>
            <a:r>
              <a:rPr lang="en-US" dirty="0"/>
              <a:t>PSEMP Objectives (2011)</a:t>
            </a:r>
          </a:p>
        </p:txBody>
      </p:sp>
      <p:sp>
        <p:nvSpPr>
          <p:cNvPr id="3" name="Content Placeholder 2"/>
          <p:cNvSpPr>
            <a:spLocks noGrp="1"/>
          </p:cNvSpPr>
          <p:nvPr>
            <p:ph idx="1"/>
          </p:nvPr>
        </p:nvSpPr>
        <p:spPr>
          <a:xfrm>
            <a:off x="838200" y="2121766"/>
            <a:ext cx="10515600" cy="5109882"/>
          </a:xfrm>
        </p:spPr>
        <p:txBody>
          <a:bodyPr>
            <a:normAutofit/>
          </a:bodyPr>
          <a:lstStyle/>
          <a:p>
            <a:pPr marL="0" indent="0">
              <a:buNone/>
            </a:pPr>
            <a:r>
              <a:rPr lang="en-US" sz="2400" b="1" dirty="0"/>
              <a:t>1. </a:t>
            </a:r>
            <a:r>
              <a:rPr lang="en-US" sz="2400" dirty="0"/>
              <a:t>Answer questions about (a) the status of the ecosystem and progress toward ecosystem recovery and (b) the effectiveness of restoration and protection actions</a:t>
            </a:r>
            <a:endParaRPr lang="en-US" sz="2400" b="1" dirty="0"/>
          </a:p>
          <a:p>
            <a:pPr marL="0" indent="0">
              <a:buNone/>
            </a:pPr>
            <a:r>
              <a:rPr lang="en-US" sz="2400" b="1" dirty="0"/>
              <a:t>2. </a:t>
            </a:r>
            <a:r>
              <a:rPr lang="en-US" sz="2400" dirty="0"/>
              <a:t>Support decision making (by the Puget Sound Partnership and other organizations) about recovery efforts and their adaptation by ensuring that monitoring and assessment findings (data, results, and conclusions) are (a) credible and trusted with known precision, accuracy, and (b) provided to decision-makers and broad audience of partners and stakeholders.</a:t>
            </a:r>
            <a:endParaRPr lang="en-US" sz="2400" b="1" dirty="0"/>
          </a:p>
          <a:p>
            <a:pPr marL="0" indent="0">
              <a:buNone/>
            </a:pPr>
            <a:r>
              <a:rPr lang="en-US" sz="2400" b="1" dirty="0"/>
              <a:t>3. </a:t>
            </a:r>
            <a:r>
              <a:rPr lang="en-US" sz="2400" dirty="0"/>
              <a:t>Work in a collaborative, transparent fashion to coordinate and integrate monitoring programs across Puget Sound and the rest of the Salish Sea as a system of data collection and evaluation that is efficient and effective for all partners.</a:t>
            </a:r>
          </a:p>
          <a:p>
            <a:endParaRPr lang="en-US" dirty="0"/>
          </a:p>
        </p:txBody>
      </p:sp>
    </p:spTree>
    <p:extLst>
      <p:ext uri="{BB962C8B-B14F-4D97-AF65-F5344CB8AC3E}">
        <p14:creationId xmlns:p14="http://schemas.microsoft.com/office/powerpoint/2010/main" val="3183113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339B821-5476-4114-8A74-D396EC38B7FD}"/>
              </a:ext>
            </a:extLst>
          </p:cNvPr>
          <p:cNvSpPr txBox="1"/>
          <p:nvPr/>
        </p:nvSpPr>
        <p:spPr>
          <a:xfrm>
            <a:off x="1118216" y="1753431"/>
            <a:ext cx="10756038" cy="3600986"/>
          </a:xfrm>
          <a:prstGeom prst="rect">
            <a:avLst/>
          </a:prstGeom>
          <a:noFill/>
        </p:spPr>
        <p:txBody>
          <a:bodyPr wrap="square" rtlCol="0">
            <a:spAutoFit/>
          </a:bodyPr>
          <a:lstStyle/>
          <a:p>
            <a:pPr marL="457200" indent="-457200">
              <a:lnSpc>
                <a:spcPct val="150000"/>
              </a:lnSpc>
              <a:buFont typeface="Arial" panose="020B0604020202020204" pitchFamily="34" charset="0"/>
              <a:buChar char="•"/>
            </a:pPr>
            <a:r>
              <a:rPr lang="en-US" sz="2800" dirty="0"/>
              <a:t>2014 Ruckelshaus Center evaluation</a:t>
            </a:r>
          </a:p>
          <a:p>
            <a:pPr marL="457200" indent="-457200">
              <a:lnSpc>
                <a:spcPct val="150000"/>
              </a:lnSpc>
              <a:buFont typeface="Arial" panose="020B0604020202020204" pitchFamily="34" charset="0"/>
              <a:buChar char="•"/>
            </a:pPr>
            <a:r>
              <a:rPr lang="en-US" sz="2800" dirty="0"/>
              <a:t>2016 JLARC Audit (as part of PSP review)</a:t>
            </a:r>
          </a:p>
          <a:p>
            <a:pPr marL="457200" indent="-457200">
              <a:lnSpc>
                <a:spcPct val="150000"/>
              </a:lnSpc>
              <a:buFont typeface="Arial" panose="020B0604020202020204" pitchFamily="34" charset="0"/>
              <a:buChar char="•"/>
            </a:pPr>
            <a:r>
              <a:rPr lang="en-US" sz="2800" dirty="0"/>
              <a:t>2018 PSP response to Governor &amp; JLARC</a:t>
            </a:r>
          </a:p>
          <a:p>
            <a:pPr marL="457200" indent="-457200">
              <a:lnSpc>
                <a:spcPct val="150000"/>
              </a:lnSpc>
              <a:buFont typeface="Arial" panose="020B0604020202020204" pitchFamily="34" charset="0"/>
              <a:buChar char="•"/>
            </a:pPr>
            <a:r>
              <a:rPr lang="en-US" sz="2800" dirty="0"/>
              <a:t>2019 Revised PSEMP structure, objectives &amp; workplans</a:t>
            </a:r>
          </a:p>
          <a:p>
            <a:pPr marL="457200" indent="-457200">
              <a:lnSpc>
                <a:spcPct val="150000"/>
              </a:lnSpc>
              <a:buFont typeface="Arial" panose="020B0604020202020204" pitchFamily="34" charset="0"/>
              <a:buChar char="•"/>
            </a:pPr>
            <a:r>
              <a:rPr lang="en-US" sz="2800" dirty="0"/>
              <a:t>PSEMP website:   </a:t>
            </a:r>
            <a:r>
              <a:rPr lang="en-US" sz="2800" dirty="0">
                <a:hlinkClick r:id="rId2"/>
              </a:rPr>
              <a:t>https://sites.google.com/a/psemp.org/psemp/</a:t>
            </a:r>
            <a:endParaRPr lang="en-US" sz="2800" dirty="0"/>
          </a:p>
          <a:p>
            <a:endParaRPr lang="en-US" dirty="0"/>
          </a:p>
        </p:txBody>
      </p:sp>
      <p:sp>
        <p:nvSpPr>
          <p:cNvPr id="3" name="TextBox 2">
            <a:extLst>
              <a:ext uri="{FF2B5EF4-FFF2-40B4-BE49-F238E27FC236}">
                <a16:creationId xmlns:a16="http://schemas.microsoft.com/office/drawing/2014/main" id="{F9C8CC91-7B2E-4DDF-B86F-77E0BA96835A}"/>
              </a:ext>
            </a:extLst>
          </p:cNvPr>
          <p:cNvSpPr txBox="1"/>
          <p:nvPr/>
        </p:nvSpPr>
        <p:spPr>
          <a:xfrm>
            <a:off x="1047195" y="736795"/>
            <a:ext cx="5557422" cy="584775"/>
          </a:xfrm>
          <a:prstGeom prst="rect">
            <a:avLst/>
          </a:prstGeom>
          <a:noFill/>
        </p:spPr>
        <p:txBody>
          <a:bodyPr wrap="square" rtlCol="0">
            <a:spAutoFit/>
          </a:bodyPr>
          <a:lstStyle/>
          <a:p>
            <a:r>
              <a:rPr lang="en-US" sz="3200" dirty="0"/>
              <a:t>Recent Reviews of PSEMP: </a:t>
            </a:r>
          </a:p>
        </p:txBody>
      </p:sp>
    </p:spTree>
    <p:extLst>
      <p:ext uri="{BB962C8B-B14F-4D97-AF65-F5344CB8AC3E}">
        <p14:creationId xmlns:p14="http://schemas.microsoft.com/office/powerpoint/2010/main" val="3084316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5AA18E9-9489-4232-AD8A-45D056A01F96}"/>
              </a:ext>
            </a:extLst>
          </p:cNvPr>
          <p:cNvSpPr>
            <a:spLocks noChangeArrowheads="1"/>
          </p:cNvSpPr>
          <p:nvPr/>
        </p:nvSpPr>
        <p:spPr bwMode="auto">
          <a:xfrm>
            <a:off x="152399" y="152400"/>
            <a:ext cx="1801682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25" name="Picture 1" descr="2018-psemp-figures-participating-orgs">
            <a:extLst>
              <a:ext uri="{FF2B5EF4-FFF2-40B4-BE49-F238E27FC236}">
                <a16:creationId xmlns:a16="http://schemas.microsoft.com/office/drawing/2014/main" id="{3A7A2EC2-5DCA-4B0F-BF30-41C2C132C4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4227" t="3885" r="2629" b="4945"/>
          <a:stretch>
            <a:fillRect/>
          </a:stretch>
        </p:blipFill>
        <p:spPr bwMode="auto">
          <a:xfrm>
            <a:off x="857971" y="-139837"/>
            <a:ext cx="10476057" cy="662376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E323F0B6-C779-48EE-A1BD-53478C993878}"/>
              </a:ext>
            </a:extLst>
          </p:cNvPr>
          <p:cNvSpPr>
            <a:spLocks noChangeArrowheads="1"/>
          </p:cNvSpPr>
          <p:nvPr/>
        </p:nvSpPr>
        <p:spPr bwMode="auto">
          <a:xfrm>
            <a:off x="152399" y="8424704"/>
            <a:ext cx="18016827"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Body CS)" charset="0"/>
                <a:hlinkClick r:id="rId3"/>
                <a:hlinkMouseOver r:id="rId4"/>
              </a:rPr>
              <a:t>[</a:t>
            </a:r>
            <a:r>
              <a:rPr kumimoji="0" lang="en-US" altLang="en-US" sz="800" b="0" i="0" u="none" strike="noStrike" cap="none" normalizeH="0" baseline="0" bmk="">
                <a:ln>
                  <a:noFill/>
                </a:ln>
                <a:solidFill>
                  <a:schemeClr val="tx1"/>
                </a:solidFill>
                <a:effectLst/>
                <a:latin typeface="Calibri" panose="020F0502020204030204" pitchFamily="34" charset="0"/>
                <a:ea typeface="Calibri" panose="020F0502020204030204" pitchFamily="34" charset="0"/>
                <a:cs typeface="Times New Roman (Body CS)" charset="0"/>
                <a:hlinkClick r:id="rId3"/>
                <a:hlinkMouseOver r:id="rId4"/>
              </a:rPr>
              <a:t>JJ(1]</a:t>
            </a:r>
            <a:r>
              <a:rPr kumimoji="0" lang="en-US" altLang="en-US" sz="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Body CS)" charset="0"/>
              </a:rPr>
              <a:t> </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Rectangle 4">
            <a:extLst>
              <a:ext uri="{FF2B5EF4-FFF2-40B4-BE49-F238E27FC236}">
                <a16:creationId xmlns:a16="http://schemas.microsoft.com/office/drawing/2014/main" id="{532066A3-71D6-491B-834B-0BC855FA291B}"/>
              </a:ext>
            </a:extLst>
          </p:cNvPr>
          <p:cNvSpPr>
            <a:spLocks noChangeArrowheads="1"/>
          </p:cNvSpPr>
          <p:nvPr/>
        </p:nvSpPr>
        <p:spPr bwMode="auto">
          <a:xfrm>
            <a:off x="152400" y="8670925"/>
            <a:ext cx="5944615"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5" name="Rectangle 5">
            <a:extLst>
              <a:ext uri="{FF2B5EF4-FFF2-40B4-BE49-F238E27FC236}">
                <a16:creationId xmlns:a16="http://schemas.microsoft.com/office/drawing/2014/main" id="{B4C79681-0D31-48D8-80D3-6CFA9298648D}"/>
              </a:ext>
            </a:extLst>
          </p:cNvPr>
          <p:cNvSpPr>
            <a:spLocks noChangeArrowheads="1"/>
          </p:cNvSpPr>
          <p:nvPr/>
        </p:nvSpPr>
        <p:spPr bwMode="auto">
          <a:xfrm>
            <a:off x="152399" y="8554165"/>
            <a:ext cx="1801682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Body CS)" charset="0"/>
              </a:rPr>
              <a:t> </a:t>
            </a:r>
            <a:r>
              <a:rPr kumimoji="0" lang="en-US" altLang="en-US" sz="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Body CS)" charset="0"/>
                <a:hlinkClick r:id="rId5"/>
              </a:rPr>
              <a:t>[JJ(1]</a:t>
            </a:r>
            <a:r>
              <a:rPr kumimoji="0" lang="en-US" altLang="en-US" sz="10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Body CS)" charset="0"/>
              </a:rPr>
              <a:t>Coloring changed to improve readability. Deschutes Estuary will become Deschutes Estuary Restoration Team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2574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F64DA56-F88D-4A3E-A5AE-0A5EED96A7AC}"/>
              </a:ext>
            </a:extLst>
          </p:cNvPr>
          <p:cNvPicPr/>
          <p:nvPr/>
        </p:nvPicPr>
        <p:blipFill rotWithShape="1">
          <a:blip r:embed="rId2">
            <a:extLst>
              <a:ext uri="{28A0092B-C50C-407E-A947-70E740481C1C}">
                <a14:useLocalDpi xmlns:a14="http://schemas.microsoft.com/office/drawing/2010/main" val="0"/>
              </a:ext>
            </a:extLst>
          </a:blip>
          <a:srcRect l="4995" t="12198" r="4896" b="13844"/>
          <a:stretch/>
        </p:blipFill>
        <p:spPr bwMode="auto">
          <a:xfrm>
            <a:off x="1819275" y="447675"/>
            <a:ext cx="8953500" cy="608647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57143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2523742-D6DB-4EAE-9676-C241D92EEB4D}"/>
              </a:ext>
            </a:extLst>
          </p:cNvPr>
          <p:cNvSpPr txBox="1"/>
          <p:nvPr/>
        </p:nvSpPr>
        <p:spPr>
          <a:xfrm>
            <a:off x="763480" y="2711337"/>
            <a:ext cx="10386874" cy="3693319"/>
          </a:xfrm>
          <a:prstGeom prst="rect">
            <a:avLst/>
          </a:prstGeom>
          <a:noFill/>
        </p:spPr>
        <p:txBody>
          <a:bodyPr wrap="square" rtlCol="0">
            <a:spAutoFit/>
          </a:bodyPr>
          <a:lstStyle/>
          <a:p>
            <a:pPr marL="342900" lvl="0" indent="-342900">
              <a:buAutoNum type="arabicPeriod"/>
            </a:pPr>
            <a:r>
              <a:rPr lang="en-US" dirty="0"/>
              <a:t>Create and maintain forums to increase </a:t>
            </a:r>
            <a:r>
              <a:rPr lang="en-US" b="1" i="1" dirty="0"/>
              <a:t>collaboration</a:t>
            </a:r>
            <a:r>
              <a:rPr lang="en-US" dirty="0"/>
              <a:t> across monitoring programs to improve effectiveness and efficiency of monitoring programs and their ability to meet the information needs of planners, managers, and decision-makers. Organize and synthesize the data being gathered by existing monitoring programs to increase access to available information, and highlight priority knowledge gaps to be filled. </a:t>
            </a:r>
          </a:p>
          <a:p>
            <a:pPr marL="342900" lvl="0" indent="-342900">
              <a:buAutoNum type="arabicPeriod"/>
            </a:pPr>
            <a:r>
              <a:rPr lang="en-US" dirty="0"/>
              <a:t>Support </a:t>
            </a:r>
            <a:r>
              <a:rPr lang="en-US" b="1" i="1" dirty="0"/>
              <a:t>adaptive management</a:t>
            </a:r>
            <a:r>
              <a:rPr lang="en-US" dirty="0"/>
              <a:t> of recovery efforts by: evaluating the effectiveness of recovery actions and approaches so that those actions can be prioritized; engaging PSEMP members in planning processes such as Implementation Strategies (Figure 3); and facilitating the exchange of knowledge among PSEMP members and with planners, managers, and decision-makers (Figure 2). </a:t>
            </a:r>
          </a:p>
          <a:p>
            <a:pPr marL="342900" lvl="0" indent="-342900">
              <a:buAutoNum type="arabicPeriod"/>
            </a:pPr>
            <a:r>
              <a:rPr lang="en-US" dirty="0"/>
              <a:t>Improve </a:t>
            </a:r>
            <a:r>
              <a:rPr lang="en-US" b="1" i="1" dirty="0"/>
              <a:t>communication</a:t>
            </a:r>
            <a:r>
              <a:rPr lang="en-US" dirty="0"/>
              <a:t> within the monitoring and assessment community and to audiences specified in a new communications plan in order to improve access to and use of credible information in decisions about Puget Sound recovery efforts.</a:t>
            </a:r>
            <a:br>
              <a:rPr lang="en-US" dirty="0"/>
            </a:br>
            <a:endParaRPr lang="en-US" dirty="0"/>
          </a:p>
        </p:txBody>
      </p:sp>
      <p:sp>
        <p:nvSpPr>
          <p:cNvPr id="3" name="TextBox 2">
            <a:extLst>
              <a:ext uri="{FF2B5EF4-FFF2-40B4-BE49-F238E27FC236}">
                <a16:creationId xmlns:a16="http://schemas.microsoft.com/office/drawing/2014/main" id="{FCCCF3CA-239C-4A67-BC9F-A4F792BA7547}"/>
              </a:ext>
            </a:extLst>
          </p:cNvPr>
          <p:cNvSpPr txBox="1"/>
          <p:nvPr/>
        </p:nvSpPr>
        <p:spPr>
          <a:xfrm>
            <a:off x="763480" y="594857"/>
            <a:ext cx="7617040" cy="523220"/>
          </a:xfrm>
          <a:prstGeom prst="rect">
            <a:avLst/>
          </a:prstGeom>
          <a:noFill/>
        </p:spPr>
        <p:txBody>
          <a:bodyPr wrap="square" rtlCol="0">
            <a:spAutoFit/>
          </a:bodyPr>
          <a:lstStyle/>
          <a:p>
            <a:r>
              <a:rPr lang="en-US" sz="2800" dirty="0"/>
              <a:t>Revised PSEMP Mission &amp; Objectives (2018) </a:t>
            </a:r>
          </a:p>
        </p:txBody>
      </p:sp>
      <p:sp>
        <p:nvSpPr>
          <p:cNvPr id="4" name="TextBox 3">
            <a:extLst>
              <a:ext uri="{FF2B5EF4-FFF2-40B4-BE49-F238E27FC236}">
                <a16:creationId xmlns:a16="http://schemas.microsoft.com/office/drawing/2014/main" id="{B9CB6040-FEB8-4601-A2D4-032ED73E7967}"/>
              </a:ext>
            </a:extLst>
          </p:cNvPr>
          <p:cNvSpPr txBox="1"/>
          <p:nvPr/>
        </p:nvSpPr>
        <p:spPr>
          <a:xfrm>
            <a:off x="763480" y="1384916"/>
            <a:ext cx="10262586" cy="1200329"/>
          </a:xfrm>
          <a:prstGeom prst="rect">
            <a:avLst/>
          </a:prstGeom>
          <a:noFill/>
        </p:spPr>
        <p:txBody>
          <a:bodyPr wrap="square" rtlCol="0">
            <a:spAutoFit/>
          </a:bodyPr>
          <a:lstStyle/>
          <a:p>
            <a:r>
              <a:rPr lang="en-US" b="1" u="sng" dirty="0"/>
              <a:t>Mission</a:t>
            </a:r>
            <a:r>
              <a:rPr lang="en-US" b="1" dirty="0"/>
              <a:t>:</a:t>
            </a:r>
            <a:r>
              <a:rPr lang="en-US" dirty="0"/>
              <a:t> Convene a collaborative network of subject matter experts who organize, synthesize, and communicate scientific information from many monitoring organizations and different parts of the ecosystem to directly address foundational management and science questions critical to recovery of the ecosystem.</a:t>
            </a:r>
          </a:p>
        </p:txBody>
      </p:sp>
    </p:spTree>
    <p:extLst>
      <p:ext uri="{BB962C8B-B14F-4D97-AF65-F5344CB8AC3E}">
        <p14:creationId xmlns:p14="http://schemas.microsoft.com/office/powerpoint/2010/main" val="2408137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295496C-4070-4DD3-8BEA-8A672155C266}"/>
              </a:ext>
            </a:extLst>
          </p:cNvPr>
          <p:cNvSpPr txBox="1"/>
          <p:nvPr/>
        </p:nvSpPr>
        <p:spPr>
          <a:xfrm>
            <a:off x="816745" y="1553592"/>
            <a:ext cx="10253709" cy="5078313"/>
          </a:xfrm>
          <a:prstGeom prst="rect">
            <a:avLst/>
          </a:prstGeom>
          <a:noFill/>
        </p:spPr>
        <p:txBody>
          <a:bodyPr wrap="square" rtlCol="0">
            <a:spAutoFit/>
          </a:bodyPr>
          <a:lstStyle/>
          <a:p>
            <a:r>
              <a:rPr lang="en-US" dirty="0"/>
              <a:t>* PSEMP is unique and effective because of its </a:t>
            </a:r>
            <a:r>
              <a:rPr lang="en-US" u="sng" dirty="0"/>
              <a:t>coordinated network structure </a:t>
            </a:r>
            <a:r>
              <a:rPr lang="en-US" dirty="0"/>
              <a:t>that harnesses commitment across geographies and organizations to </a:t>
            </a:r>
            <a:r>
              <a:rPr lang="en-US" u="sng" dirty="0"/>
              <a:t>improve efficiency of monitoring </a:t>
            </a:r>
            <a:r>
              <a:rPr lang="en-US" dirty="0"/>
              <a:t>to inform the Puget Sound recovery effort. </a:t>
            </a:r>
          </a:p>
          <a:p>
            <a:r>
              <a:rPr lang="en-US" dirty="0"/>
              <a:t>* This Strategic Plan articulates a </a:t>
            </a:r>
            <a:r>
              <a:rPr lang="en-US" u="sng" dirty="0"/>
              <a:t>renewed mission for PSEMP to convene a collaborative network </a:t>
            </a:r>
            <a:r>
              <a:rPr lang="en-US" dirty="0"/>
              <a:t>of subject matter experts who organize, synthesize, and communicate scientific information from many monitoring organizations and different parts of the ecosystem to directly address foundational management and science questions critical to recovery of the ecosystem. </a:t>
            </a:r>
          </a:p>
          <a:p>
            <a:r>
              <a:rPr lang="en-US" dirty="0"/>
              <a:t>* PSEMP spans the boundary between science and decision-making to </a:t>
            </a:r>
            <a:r>
              <a:rPr lang="en-US" u="sng" dirty="0"/>
              <a:t>facilitate the exchange of knowledge </a:t>
            </a:r>
            <a:r>
              <a:rPr lang="en-US" dirty="0"/>
              <a:t>among monitoring programs, the Partnership and its boards system, and others working to advance Puget Sound recovery. </a:t>
            </a:r>
          </a:p>
          <a:p>
            <a:r>
              <a:rPr lang="en-US" u="sng" dirty="0"/>
              <a:t>* Scientific evidence and syntheses vetted through PSEMP </a:t>
            </a:r>
            <a:r>
              <a:rPr lang="en-US" dirty="0"/>
              <a:t>are used broadly to guide decisions and inform policies about Puget Sound recovery at local and regional scales. </a:t>
            </a:r>
          </a:p>
          <a:p>
            <a:r>
              <a:rPr lang="en-US" dirty="0"/>
              <a:t>* The Partnership submitted a </a:t>
            </a:r>
            <a:r>
              <a:rPr lang="en-US" u="sng" dirty="0"/>
              <a:t>funding request </a:t>
            </a:r>
            <a:r>
              <a:rPr lang="en-US" dirty="0"/>
              <a:t>to the Governor and Legislature, for the 2019-2021 biennium, to put this plan in motion, and meet a growing need for timely, relevant, and credible information that directly links scientific findings to management decisions. </a:t>
            </a:r>
          </a:p>
          <a:p>
            <a:r>
              <a:rPr lang="en-US" dirty="0"/>
              <a:t>* This </a:t>
            </a:r>
            <a:r>
              <a:rPr lang="en-US" u="sng" dirty="0"/>
              <a:t>plan will be reviewed biennially </a:t>
            </a:r>
            <a:r>
              <a:rPr lang="en-US" dirty="0"/>
              <a:t>and updated in four years, and yearly work plans for the Steering Committee and work groups will enable adaptive management at a fine scale, to reach the objectives of this plan. </a:t>
            </a:r>
          </a:p>
        </p:txBody>
      </p:sp>
      <p:sp>
        <p:nvSpPr>
          <p:cNvPr id="5" name="TextBox 4">
            <a:extLst>
              <a:ext uri="{FF2B5EF4-FFF2-40B4-BE49-F238E27FC236}">
                <a16:creationId xmlns:a16="http://schemas.microsoft.com/office/drawing/2014/main" id="{E7A8E7DD-7FEB-42FA-8565-AFAB54D48180}"/>
              </a:ext>
            </a:extLst>
          </p:cNvPr>
          <p:cNvSpPr txBox="1"/>
          <p:nvPr/>
        </p:nvSpPr>
        <p:spPr>
          <a:xfrm>
            <a:off x="816745" y="399494"/>
            <a:ext cx="9117367" cy="954107"/>
          </a:xfrm>
          <a:prstGeom prst="rect">
            <a:avLst/>
          </a:prstGeom>
          <a:noFill/>
        </p:spPr>
        <p:txBody>
          <a:bodyPr wrap="square" rtlCol="0">
            <a:spAutoFit/>
          </a:bodyPr>
          <a:lstStyle/>
          <a:p>
            <a:r>
              <a:rPr lang="en-US" sz="2800" dirty="0"/>
              <a:t>Puget Sound Ecosystem Monitoring Program Strategic Plan 2018-2022 </a:t>
            </a:r>
          </a:p>
        </p:txBody>
      </p:sp>
    </p:spTree>
    <p:extLst>
      <p:ext uri="{BB962C8B-B14F-4D97-AF65-F5344CB8AC3E}">
        <p14:creationId xmlns:p14="http://schemas.microsoft.com/office/powerpoint/2010/main" val="571627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49188-AA1D-4BF9-97D7-5F4EEF738C14}"/>
              </a:ext>
            </a:extLst>
          </p:cNvPr>
          <p:cNvSpPr>
            <a:spLocks noGrp="1"/>
          </p:cNvSpPr>
          <p:nvPr>
            <p:ph type="title"/>
          </p:nvPr>
        </p:nvSpPr>
        <p:spPr>
          <a:xfrm>
            <a:off x="767179" y="559293"/>
            <a:ext cx="10515600" cy="1233996"/>
          </a:xfrm>
        </p:spPr>
        <p:txBody>
          <a:bodyPr>
            <a:normAutofit/>
          </a:bodyPr>
          <a:lstStyle/>
          <a:p>
            <a:r>
              <a:rPr lang="en-US" sz="3600" dirty="0"/>
              <a:t>PSEMP Steering Committee  is composed of stakeholders from:</a:t>
            </a:r>
          </a:p>
        </p:txBody>
      </p:sp>
      <p:sp>
        <p:nvSpPr>
          <p:cNvPr id="3" name="Content Placeholder 2">
            <a:extLst>
              <a:ext uri="{FF2B5EF4-FFF2-40B4-BE49-F238E27FC236}">
                <a16:creationId xmlns:a16="http://schemas.microsoft.com/office/drawing/2014/main" id="{C9954D7C-8643-40DC-B2E5-3E22F79A87DC}"/>
              </a:ext>
            </a:extLst>
          </p:cNvPr>
          <p:cNvSpPr>
            <a:spLocks noGrp="1"/>
          </p:cNvSpPr>
          <p:nvPr>
            <p:ph idx="1"/>
          </p:nvPr>
        </p:nvSpPr>
        <p:spPr>
          <a:xfrm>
            <a:off x="838200" y="2024109"/>
            <a:ext cx="6405979" cy="4412202"/>
          </a:xfrm>
        </p:spPr>
        <p:txBody>
          <a:bodyPr>
            <a:normAutofit fontScale="85000" lnSpcReduction="20000"/>
          </a:bodyPr>
          <a:lstStyle/>
          <a:p>
            <a:r>
              <a:rPr lang="en-US" dirty="0"/>
              <a:t>Local (Pierce Co., King  Co.)</a:t>
            </a:r>
          </a:p>
          <a:p>
            <a:r>
              <a:rPr lang="en-US" dirty="0"/>
              <a:t>State (ECY, DNR, SRO, WDFW)</a:t>
            </a:r>
          </a:p>
          <a:p>
            <a:r>
              <a:rPr lang="en-US" dirty="0"/>
              <a:t>Federal (EPA, NOAA, USGS)</a:t>
            </a:r>
          </a:p>
          <a:p>
            <a:r>
              <a:rPr lang="en-US" dirty="0"/>
              <a:t>Tribes (NWIFC)</a:t>
            </a:r>
          </a:p>
          <a:p>
            <a:r>
              <a:rPr lang="en-US" dirty="0"/>
              <a:t>Academia (UW, Sea Grant, PSI, WWU)</a:t>
            </a:r>
          </a:p>
          <a:p>
            <a:r>
              <a:rPr lang="en-US" dirty="0"/>
              <a:t>PSP Science Panel</a:t>
            </a:r>
          </a:p>
          <a:p>
            <a:r>
              <a:rPr lang="en-US" dirty="0"/>
              <a:t>Citizen Science (vacant)</a:t>
            </a:r>
          </a:p>
          <a:p>
            <a:r>
              <a:rPr lang="en-US" dirty="0"/>
              <a:t>Environmental organizations (Audubon, DERT)</a:t>
            </a:r>
          </a:p>
          <a:p>
            <a:r>
              <a:rPr lang="en-US" dirty="0"/>
              <a:t>Local Integrating Organizations (vacant)</a:t>
            </a:r>
          </a:p>
          <a:p>
            <a:r>
              <a:rPr lang="en-US" dirty="0"/>
              <a:t>Watersheds (vacant)</a:t>
            </a:r>
          </a:p>
          <a:p>
            <a:r>
              <a:rPr lang="en-US" dirty="0"/>
              <a:t>Business &amp; Consultants (vacant)</a:t>
            </a:r>
          </a:p>
          <a:p>
            <a:endParaRPr lang="en-US" dirty="0"/>
          </a:p>
        </p:txBody>
      </p:sp>
    </p:spTree>
    <p:extLst>
      <p:ext uri="{BB962C8B-B14F-4D97-AF65-F5344CB8AC3E}">
        <p14:creationId xmlns:p14="http://schemas.microsoft.com/office/powerpoint/2010/main" val="29611861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1007</Words>
  <Application>Microsoft Office PowerPoint</Application>
  <PresentationFormat>Widescreen</PresentationFormat>
  <Paragraphs>47</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 Established by PSP Leadership Council in 2011 as a coordinated ecosystem monitoring and assessment program  -- To serve the needs of the PSP and the many organizations and entities across the Puget Sound basin that are committed to helping the PSP through their individual and collective actions achieve the goal of restoring and protecting the health of Puget Sound  -- PSEMP Charter approved by PSP (2011) -- Biennial PSEMP workplans -- Guidance for monitoring workgroups -- Funding strategy (2014) -- Monitoring Inventories and Gaps analysis  -- Communication and information sharing (reports, forums, conferences)</vt:lpstr>
      <vt:lpstr>PSEMP Objectives (2011)</vt:lpstr>
      <vt:lpstr>PowerPoint Presentation</vt:lpstr>
      <vt:lpstr>PowerPoint Presentation</vt:lpstr>
      <vt:lpstr>PowerPoint Presentation</vt:lpstr>
      <vt:lpstr>PowerPoint Presentation</vt:lpstr>
      <vt:lpstr>PowerPoint Presentation</vt:lpstr>
      <vt:lpstr>PSEMP Steering Committee  is composed of stakeholders from: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Puget Sound Ecosystem Monitoring Program (PSEMP) was established in 2011 as a coordinated ecosystem monitoring and assessment program to serve the needs of the Puget Sound Partnership and the many organizations and entities across the Puget Sound basin that are committed to helping the Partnership through their individual and collective actions achieve the goal of restoring and protecting the health ofPuget Sound (PSEMP Charter, 2011).</dc:title>
  <dc:creator>Dave Peeler</dc:creator>
  <cp:lastModifiedBy>Dave Peeler</cp:lastModifiedBy>
  <cp:revision>10</cp:revision>
  <dcterms:created xsi:type="dcterms:W3CDTF">2019-02-04T23:43:10Z</dcterms:created>
  <dcterms:modified xsi:type="dcterms:W3CDTF">2019-02-05T01:15:18Z</dcterms:modified>
</cp:coreProperties>
</file>