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258" r:id="rId3"/>
    <p:sldId id="325" r:id="rId4"/>
    <p:sldId id="259" r:id="rId5"/>
    <p:sldId id="260" r:id="rId6"/>
    <p:sldId id="322" r:id="rId7"/>
    <p:sldId id="326" r:id="rId8"/>
    <p:sldId id="263" r:id="rId9"/>
    <p:sldId id="264" r:id="rId10"/>
    <p:sldId id="286" r:id="rId11"/>
    <p:sldId id="323" r:id="rId12"/>
    <p:sldId id="287" r:id="rId13"/>
    <p:sldId id="291" r:id="rId14"/>
    <p:sldId id="290" r:id="rId15"/>
    <p:sldId id="292" r:id="rId16"/>
    <p:sldId id="293" r:id="rId17"/>
    <p:sldId id="294" r:id="rId18"/>
    <p:sldId id="295" r:id="rId19"/>
    <p:sldId id="317" r:id="rId20"/>
    <p:sldId id="296" r:id="rId21"/>
    <p:sldId id="297" r:id="rId22"/>
    <p:sldId id="298" r:id="rId23"/>
    <p:sldId id="299" r:id="rId24"/>
    <p:sldId id="300" r:id="rId25"/>
    <p:sldId id="301" r:id="rId26"/>
    <p:sldId id="302" r:id="rId27"/>
    <p:sldId id="303" r:id="rId28"/>
    <p:sldId id="304" r:id="rId29"/>
    <p:sldId id="321" r:id="rId30"/>
    <p:sldId id="305" r:id="rId31"/>
    <p:sldId id="320" r:id="rId32"/>
    <p:sldId id="308" r:id="rId33"/>
    <p:sldId id="318" r:id="rId34"/>
    <p:sldId id="306" r:id="rId35"/>
    <p:sldId id="319" r:id="rId36"/>
    <p:sldId id="307" r:id="rId37"/>
    <p:sldId id="311" r:id="rId38"/>
    <p:sldId id="313" r:id="rId39"/>
    <p:sldId id="310" r:id="rId40"/>
    <p:sldId id="312" r:id="rId41"/>
    <p:sldId id="314" r:id="rId42"/>
    <p:sldId id="315" r:id="rId43"/>
    <p:sldId id="309" r:id="rId44"/>
    <p:sldId id="316"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0B3B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7" autoAdjust="0"/>
    <p:restoredTop sz="95332" autoAdjust="0"/>
  </p:normalViewPr>
  <p:slideViewPr>
    <p:cSldViewPr snapToGrid="0" snapToObjects="1">
      <p:cViewPr varScale="1">
        <p:scale>
          <a:sx n="51" d="100"/>
          <a:sy n="51" d="100"/>
        </p:scale>
        <p:origin x="102" y="16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34" d="100"/>
        <a:sy n="3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E91B16-C0BC-184A-A277-E4668C40046D}" type="datetimeFigureOut">
              <a:rPr lang="en-US" smtClean="0"/>
              <a:t>1/21/2020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D5E090-F304-9440-9C3C-7D4E06924670}" type="slidenum">
              <a:rPr lang="en-US" smtClean="0"/>
              <a:t>‹#›</a:t>
            </a:fld>
            <a:endParaRPr lang="en-US"/>
          </a:p>
        </p:txBody>
      </p:sp>
    </p:spTree>
    <p:extLst>
      <p:ext uri="{BB962C8B-B14F-4D97-AF65-F5344CB8AC3E}">
        <p14:creationId xmlns:p14="http://schemas.microsoft.com/office/powerpoint/2010/main" val="76031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Acknowledge all the PSP</a:t>
            </a:r>
            <a:r>
              <a:rPr lang="en-US" baseline="0" dirty="0"/>
              <a:t> staff and team involved in this report</a:t>
            </a:r>
            <a:endParaRPr lang="en-US" dirty="0"/>
          </a:p>
        </p:txBody>
      </p:sp>
      <p:sp>
        <p:nvSpPr>
          <p:cNvPr id="4" name="Slide Number Placeholder 3"/>
          <p:cNvSpPr>
            <a:spLocks noGrp="1"/>
          </p:cNvSpPr>
          <p:nvPr>
            <p:ph type="sldNum" sz="quarter" idx="5"/>
          </p:nvPr>
        </p:nvSpPr>
        <p:spPr/>
        <p:txBody>
          <a:bodyPr/>
          <a:lstStyle/>
          <a:p>
            <a:fld id="{02D5E090-F304-9440-9C3C-7D4E06924670}" type="slidenum">
              <a:rPr lang="en-US" smtClean="0"/>
              <a:t>1</a:t>
            </a:fld>
            <a:endParaRPr lang="en-US"/>
          </a:p>
        </p:txBody>
      </p:sp>
    </p:spTree>
    <p:extLst>
      <p:ext uri="{BB962C8B-B14F-4D97-AF65-F5344CB8AC3E}">
        <p14:creationId xmlns:p14="http://schemas.microsoft.com/office/powerpoint/2010/main" val="437593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To track ecosystem</a:t>
            </a:r>
            <a:r>
              <a:rPr lang="en-US" baseline="0" dirty="0"/>
              <a:t> health,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use a system of indicators called the Puget Sound Vital Signs. As if Puget Sound is a sick patient.</a:t>
            </a:r>
          </a:p>
          <a:p>
            <a:endParaRPr lang="en-US" baseline="0" dirty="0"/>
          </a:p>
          <a:p>
            <a:r>
              <a:rPr lang="en-US" dirty="0"/>
              <a:t>This is a system of indicators</a:t>
            </a:r>
            <a:r>
              <a:rPr lang="en-US" baseline="0" dirty="0"/>
              <a:t> that the Partnership adopted to understand ecosystem health and but also assess progress towards our goals for recovery</a:t>
            </a:r>
          </a:p>
          <a:p>
            <a:endParaRPr lang="en-US" baseline="0" dirty="0"/>
          </a:p>
          <a:p>
            <a:r>
              <a:rPr lang="en-US" baseline="0" dirty="0"/>
              <a:t>Because the ecosystem is complex, we need quite a few measures, including measures of water quality, water quantity, habitat and species and food webs, but also goals for human wellbeing</a:t>
            </a:r>
          </a:p>
          <a:p>
            <a:endParaRPr lang="en-US" baseline="0" dirty="0"/>
          </a:p>
          <a:p>
            <a:r>
              <a:rPr lang="en-US" baseline="0" dirty="0"/>
              <a:t>Each of these are represented by one or more </a:t>
            </a:r>
            <a:r>
              <a:rPr lang="en-US" dirty="0"/>
              <a:t>Vital Signs, each</a:t>
            </a:r>
            <a:r>
              <a:rPr lang="en-US" baseline="0" dirty="0"/>
              <a:t> shown in these wedges. </a:t>
            </a:r>
          </a:p>
          <a:p>
            <a:endParaRPr lang="en-US" baseline="0" dirty="0"/>
          </a:p>
          <a:p>
            <a:r>
              <a:rPr lang="en-US" baseline="0" dirty="0"/>
              <a:t>So it’s nested set of measures</a:t>
            </a:r>
          </a:p>
        </p:txBody>
      </p:sp>
      <p:sp>
        <p:nvSpPr>
          <p:cNvPr id="4" name="Slide Number Placeholder 3"/>
          <p:cNvSpPr>
            <a:spLocks noGrp="1"/>
          </p:cNvSpPr>
          <p:nvPr>
            <p:ph type="sldNum" sz="quarter" idx="5"/>
          </p:nvPr>
        </p:nvSpPr>
        <p:spPr/>
        <p:txBody>
          <a:bodyPr/>
          <a:lstStyle/>
          <a:p>
            <a:fld id="{02D5E090-F304-9440-9C3C-7D4E06924670}" type="slidenum">
              <a:rPr lang="en-US" smtClean="0"/>
              <a:t>10</a:t>
            </a:fld>
            <a:endParaRPr lang="en-US"/>
          </a:p>
        </p:txBody>
      </p:sp>
    </p:spTree>
    <p:extLst>
      <p:ext uri="{BB962C8B-B14F-4D97-AF65-F5344CB8AC3E}">
        <p14:creationId xmlns:p14="http://schemas.microsoft.com/office/powerpoint/2010/main" val="360637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example, let’s look at how </a:t>
            </a:r>
            <a:r>
              <a:rPr lang="en-US" baseline="0" dirty="0"/>
              <a:t>our Orca Vital Sign works</a:t>
            </a:r>
          </a:p>
          <a:p>
            <a:endParaRPr lang="en-US" baseline="0" dirty="0"/>
          </a:p>
          <a:p>
            <a:r>
              <a:rPr lang="en-US" baseline="0" dirty="0"/>
              <a:t>In total, we track 52 indicators, many of which, but not, have targets</a:t>
            </a:r>
          </a:p>
          <a:p>
            <a:endParaRPr lang="en-US" baseline="0" dirty="0"/>
          </a:p>
        </p:txBody>
      </p:sp>
      <p:sp>
        <p:nvSpPr>
          <p:cNvPr id="4" name="Slide Number Placeholder 3"/>
          <p:cNvSpPr>
            <a:spLocks noGrp="1"/>
          </p:cNvSpPr>
          <p:nvPr>
            <p:ph type="sldNum" sz="quarter" idx="5"/>
          </p:nvPr>
        </p:nvSpPr>
        <p:spPr/>
        <p:txBody>
          <a:bodyPr/>
          <a:lstStyle/>
          <a:p>
            <a:fld id="{02D5E090-F304-9440-9C3C-7D4E06924670}" type="slidenum">
              <a:rPr lang="en-US" smtClean="0"/>
              <a:t>11</a:t>
            </a:fld>
            <a:endParaRPr lang="en-US"/>
          </a:p>
        </p:txBody>
      </p:sp>
    </p:spTree>
    <p:extLst>
      <p:ext uri="{BB962C8B-B14F-4D97-AF65-F5344CB8AC3E}">
        <p14:creationId xmlns:p14="http://schemas.microsoft.com/office/powerpoint/2010/main" val="2286371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Let’s dive right into our results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is the big picture view of progress of indicators, that together say something about the condition of Puget Sound</a:t>
            </a:r>
          </a:p>
          <a:p>
            <a:endParaRPr lang="en-US" baseline="0" dirty="0"/>
          </a:p>
          <a:p>
            <a:r>
              <a:rPr lang="en-US" baseline="0" dirty="0"/>
              <a:t>The most common question is “so, how is Puget Sound doing, is it getting any better”</a:t>
            </a:r>
          </a:p>
          <a:p>
            <a:endParaRPr lang="en-US" baseline="0" dirty="0"/>
          </a:p>
          <a:p>
            <a:r>
              <a:rPr lang="en-US" baseline="0" dirty="0"/>
              <a:t>Answer is: it’s in trouble but it also depends on what you are looking at</a:t>
            </a:r>
          </a:p>
          <a:p>
            <a:endParaRPr lang="en-US" baseline="0" dirty="0"/>
          </a:p>
          <a:p>
            <a:r>
              <a:rPr lang="en-US" baseline="0" dirty="0"/>
              <a:t>10 getting better, </a:t>
            </a:r>
            <a:r>
              <a:rPr lang="en-US" i="1" baseline="0" dirty="0"/>
              <a:t>read the buttons and then say, it’s mixed, progress is mixed</a:t>
            </a:r>
          </a:p>
          <a:p>
            <a:endParaRPr lang="en-US" i="1" baseline="0" dirty="0"/>
          </a:p>
          <a:p>
            <a:r>
              <a:rPr lang="en-US" i="1" baseline="0" dirty="0"/>
              <a:t>Give examples: shellfish beds and restoration of habitat; species like birds; not improving like eelgrass; getting worse like marine water quality and orcas</a:t>
            </a:r>
          </a:p>
          <a:p>
            <a:endParaRPr lang="en-US" i="1" baseline="0" dirty="0"/>
          </a:p>
          <a:p>
            <a:r>
              <a:rPr lang="en-US" i="0" baseline="0" dirty="0"/>
              <a:t>When we look at whether we will meet the 2020 targets, only 4 are already meeting them27 are not and are unlikely</a:t>
            </a:r>
          </a:p>
          <a:p>
            <a:endParaRPr lang="en-US" i="0" baseline="0" dirty="0"/>
          </a:p>
          <a:p>
            <a:r>
              <a:rPr lang="en-US" i="0" baseline="0" dirty="0"/>
              <a:t>Add to this a climate change lens and the fact that more and more humans will continue to move in this area, applying pressure, and we really start to get worried</a:t>
            </a:r>
          </a:p>
          <a:p>
            <a:endParaRPr lang="en-US" i="0"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5"/>
          </p:nvPr>
        </p:nvSpPr>
        <p:spPr/>
        <p:txBody>
          <a:bodyPr/>
          <a:lstStyle/>
          <a:p>
            <a:fld id="{02D5E090-F304-9440-9C3C-7D4E06924670}" type="slidenum">
              <a:rPr lang="en-US" smtClean="0"/>
              <a:t>12</a:t>
            </a:fld>
            <a:endParaRPr lang="en-US"/>
          </a:p>
        </p:txBody>
      </p:sp>
    </p:spTree>
    <p:extLst>
      <p:ext uri="{BB962C8B-B14F-4D97-AF65-F5344CB8AC3E}">
        <p14:creationId xmlns:p14="http://schemas.microsoft.com/office/powerpoint/2010/main" val="3389337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 want to talk</a:t>
            </a:r>
            <a:r>
              <a:rPr lang="en-US" baseline="0" dirty="0"/>
              <a:t> a little bit more about a few of our indicators, to tell a story about interconnections and the importance of lifting up species, all the way from the bottom of the food web.</a:t>
            </a:r>
          </a:p>
          <a:p>
            <a:endParaRPr lang="en-US" baseline="0" dirty="0"/>
          </a:p>
          <a:p>
            <a:r>
              <a:rPr lang="en-US" baseline="0" dirty="0"/>
              <a:t>Southern resident killer whales</a:t>
            </a:r>
          </a:p>
          <a:p>
            <a:endParaRPr lang="en-US" baseline="0" dirty="0"/>
          </a:p>
          <a:p>
            <a:r>
              <a:rPr lang="en-US" baseline="0" dirty="0"/>
              <a:t>Wonder up and down the Puget Sound and the Salish Sea, and the outer coast as well</a:t>
            </a:r>
          </a:p>
          <a:p>
            <a:endParaRPr lang="en-US" baseline="0" dirty="0"/>
          </a:p>
          <a:p>
            <a:r>
              <a:rPr lang="en-US" baseline="0" dirty="0"/>
              <a:t>A species that specializes on salmon for food, that’s all they like to eat, and they prefer Chinook salmon. Fairly narrow niche</a:t>
            </a:r>
          </a:p>
          <a:p>
            <a:endParaRPr lang="en-US" baseline="0" dirty="0"/>
          </a:p>
          <a:p>
            <a:r>
              <a:rPr lang="en-US" baseline="0" dirty="0"/>
              <a:t>We are down to 73 whales, an alarmingly low number</a:t>
            </a:r>
          </a:p>
          <a:p>
            <a:endParaRPr lang="en-US" baseline="0" dirty="0"/>
          </a:p>
          <a:p>
            <a:pPr algn="l">
              <a:lnSpc>
                <a:spcPct val="100000"/>
              </a:lnSpc>
              <a:spcAft>
                <a:spcPts val="1200"/>
              </a:spcAft>
            </a:pPr>
            <a:r>
              <a:rPr lang="en-US" sz="1200" b="0" dirty="0">
                <a:solidFill>
                  <a:schemeClr val="bg1"/>
                </a:solidFill>
              </a:rPr>
              <a:t>Only 2 calves have been born and survived since 2015</a:t>
            </a:r>
          </a:p>
          <a:p>
            <a:pPr algn="l">
              <a:lnSpc>
                <a:spcPct val="100000"/>
              </a:lnSpc>
              <a:spcAft>
                <a:spcPts val="1200"/>
              </a:spcAft>
            </a:pPr>
            <a:endParaRPr lang="en-US" sz="1200" b="0" dirty="0">
              <a:solidFill>
                <a:schemeClr val="bg1"/>
              </a:solidFill>
            </a:endParaRPr>
          </a:p>
          <a:p>
            <a:pPr algn="l">
              <a:lnSpc>
                <a:spcPct val="100000"/>
              </a:lnSpc>
              <a:spcAft>
                <a:spcPts val="1200"/>
              </a:spcAft>
            </a:pPr>
            <a:endParaRPr lang="en-US" sz="1200" b="0" dirty="0">
              <a:solidFill>
                <a:schemeClr val="bg1"/>
              </a:solidFill>
            </a:endParaRPr>
          </a:p>
          <a:p>
            <a:pPr algn="l">
              <a:lnSpc>
                <a:spcPct val="100000"/>
              </a:lnSpc>
              <a:spcAft>
                <a:spcPts val="1200"/>
              </a:spcAft>
            </a:pPr>
            <a:endParaRPr lang="en-US" sz="1200" b="0" dirty="0">
              <a:solidFill>
                <a:schemeClr val="bg1"/>
              </a:solidFill>
            </a:endParaRPr>
          </a:p>
        </p:txBody>
      </p:sp>
      <p:sp>
        <p:nvSpPr>
          <p:cNvPr id="4" name="Slide Number Placeholder 3"/>
          <p:cNvSpPr>
            <a:spLocks noGrp="1"/>
          </p:cNvSpPr>
          <p:nvPr>
            <p:ph type="sldNum" sz="quarter" idx="5"/>
          </p:nvPr>
        </p:nvSpPr>
        <p:spPr/>
        <p:txBody>
          <a:bodyPr/>
          <a:lstStyle/>
          <a:p>
            <a:fld id="{02D5E090-F304-9440-9C3C-7D4E06924670}" type="slidenum">
              <a:rPr lang="en-US" smtClean="0"/>
              <a:t>13</a:t>
            </a:fld>
            <a:endParaRPr lang="en-US"/>
          </a:p>
        </p:txBody>
      </p:sp>
    </p:spTree>
    <p:extLst>
      <p:ext uri="{BB962C8B-B14F-4D97-AF65-F5344CB8AC3E}">
        <p14:creationId xmlns:p14="http://schemas.microsoft.com/office/powerpoint/2010/main" val="3270078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0000"/>
              </a:lnSpc>
              <a:spcAft>
                <a:spcPts val="1200"/>
              </a:spcAft>
            </a:pPr>
            <a:r>
              <a:rPr lang="en-US" sz="1200" b="0" dirty="0">
                <a:solidFill>
                  <a:schemeClr val="bg1"/>
                </a:solidFill>
              </a:rPr>
              <a:t>This chart</a:t>
            </a:r>
            <a:r>
              <a:rPr lang="en-US" sz="1200" b="0" baseline="0" dirty="0">
                <a:solidFill>
                  <a:schemeClr val="bg1"/>
                </a:solidFill>
              </a:rPr>
              <a:t> shows how the number of whales has changed through time, since 1973. The top line is for all pods, and the three below are for j, k and l pod.</a:t>
            </a:r>
          </a:p>
          <a:p>
            <a:pPr algn="l">
              <a:lnSpc>
                <a:spcPct val="100000"/>
              </a:lnSpc>
              <a:spcAft>
                <a:spcPts val="1200"/>
              </a:spcAft>
            </a:pPr>
            <a:endParaRPr lang="en-US" sz="1200" b="0" baseline="0" dirty="0">
              <a:solidFill>
                <a:schemeClr val="bg1"/>
              </a:solidFill>
            </a:endParaRPr>
          </a:p>
          <a:p>
            <a:pPr algn="l">
              <a:lnSpc>
                <a:spcPct val="100000"/>
              </a:lnSpc>
              <a:spcAft>
                <a:spcPts val="1200"/>
              </a:spcAft>
            </a:pPr>
            <a:r>
              <a:rPr lang="en-US" sz="1200" b="0" baseline="0" dirty="0">
                <a:solidFill>
                  <a:schemeClr val="bg1"/>
                </a:solidFill>
              </a:rPr>
              <a:t>You can see an increase throughout the 80s, then after reading a maximum in 1994, the population declined, then maybe stabilized and now we see signs of more decline.</a:t>
            </a:r>
          </a:p>
          <a:p>
            <a:pPr algn="l">
              <a:lnSpc>
                <a:spcPct val="100000"/>
              </a:lnSpc>
              <a:spcAft>
                <a:spcPts val="1200"/>
              </a:spcAft>
            </a:pPr>
            <a:endParaRPr lang="en-US" sz="1200" b="0" baseline="0" dirty="0">
              <a:solidFill>
                <a:schemeClr val="bg1"/>
              </a:solidFill>
            </a:endParaRPr>
          </a:p>
          <a:p>
            <a:pPr algn="l">
              <a:lnSpc>
                <a:spcPct val="100000"/>
              </a:lnSpc>
              <a:spcAft>
                <a:spcPts val="1200"/>
              </a:spcAft>
            </a:pPr>
            <a:r>
              <a:rPr lang="en-US" sz="1200" b="0" baseline="0" dirty="0">
                <a:solidFill>
                  <a:schemeClr val="bg1"/>
                </a:solidFill>
              </a:rPr>
              <a:t>The pattern may look a little different for the different pods</a:t>
            </a:r>
          </a:p>
          <a:p>
            <a:pPr algn="l">
              <a:lnSpc>
                <a:spcPct val="100000"/>
              </a:lnSpc>
              <a:spcAft>
                <a:spcPts val="1200"/>
              </a:spcAft>
            </a:pPr>
            <a:endParaRPr lang="en-US" sz="1200" b="0" baseline="0" dirty="0">
              <a:solidFill>
                <a:schemeClr val="bg1"/>
              </a:solidFill>
            </a:endParaRPr>
          </a:p>
          <a:p>
            <a:pPr algn="l">
              <a:lnSpc>
                <a:spcPct val="100000"/>
              </a:lnSpc>
              <a:spcAft>
                <a:spcPts val="1200"/>
              </a:spcAft>
            </a:pPr>
            <a:r>
              <a:rPr lang="en-US" sz="1200" b="0" baseline="0" dirty="0">
                <a:solidFill>
                  <a:schemeClr val="bg1"/>
                </a:solidFill>
              </a:rPr>
              <a:t>But knowing that their social structure is changing, knowing about contaminants in their blubber and all threats they face in Puget Sound </a:t>
            </a:r>
            <a:endParaRPr lang="en-US" sz="1200" b="0" dirty="0">
              <a:solidFill>
                <a:schemeClr val="bg1"/>
              </a:solidFill>
            </a:endParaRPr>
          </a:p>
          <a:p>
            <a:pPr algn="l">
              <a:lnSpc>
                <a:spcPct val="100000"/>
              </a:lnSpc>
              <a:spcAft>
                <a:spcPts val="1200"/>
              </a:spcAft>
            </a:pPr>
            <a:endParaRPr lang="en-US" sz="1200" b="0" dirty="0">
              <a:solidFill>
                <a:schemeClr val="bg1"/>
              </a:solidFill>
            </a:endParaRPr>
          </a:p>
          <a:p>
            <a:pPr algn="l">
              <a:lnSpc>
                <a:spcPct val="100000"/>
              </a:lnSpc>
              <a:spcAft>
                <a:spcPts val="1200"/>
              </a:spcAft>
            </a:pPr>
            <a:r>
              <a:rPr lang="en-US" sz="1200" b="0" dirty="0">
                <a:solidFill>
                  <a:schemeClr val="bg1"/>
                </a:solidFill>
              </a:rPr>
              <a:t>It’s aa species that is barely holding on</a:t>
            </a:r>
          </a:p>
          <a:p>
            <a:pPr algn="l">
              <a:lnSpc>
                <a:spcPct val="100000"/>
              </a:lnSpc>
              <a:spcAft>
                <a:spcPts val="1200"/>
              </a:spcAft>
            </a:pPr>
            <a:endParaRPr lang="en-US" sz="1200" b="0" dirty="0">
              <a:solidFill>
                <a:schemeClr val="bg1"/>
              </a:solidFill>
            </a:endParaRPr>
          </a:p>
          <a:p>
            <a:pPr algn="l">
              <a:lnSpc>
                <a:spcPct val="100000"/>
              </a:lnSpc>
              <a:spcAft>
                <a:spcPts val="1200"/>
              </a:spcAft>
            </a:pPr>
            <a:endParaRPr lang="en-US" sz="1200" b="0" dirty="0">
              <a:solidFill>
                <a:schemeClr val="bg1"/>
              </a:solidFill>
            </a:endParaRPr>
          </a:p>
        </p:txBody>
      </p:sp>
      <p:sp>
        <p:nvSpPr>
          <p:cNvPr id="4" name="Slide Number Placeholder 3"/>
          <p:cNvSpPr>
            <a:spLocks noGrp="1"/>
          </p:cNvSpPr>
          <p:nvPr>
            <p:ph type="sldNum" sz="quarter" idx="5"/>
          </p:nvPr>
        </p:nvSpPr>
        <p:spPr/>
        <p:txBody>
          <a:bodyPr/>
          <a:lstStyle/>
          <a:p>
            <a:fld id="{02D5E090-F304-9440-9C3C-7D4E06924670}" type="slidenum">
              <a:rPr lang="en-US" smtClean="0"/>
              <a:t>14</a:t>
            </a:fld>
            <a:endParaRPr lang="en-US"/>
          </a:p>
        </p:txBody>
      </p:sp>
    </p:spTree>
    <p:extLst>
      <p:ext uri="{BB962C8B-B14F-4D97-AF65-F5344CB8AC3E}">
        <p14:creationId xmlns:p14="http://schemas.microsoft.com/office/powerpoint/2010/main" val="3987080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rgbClr val="0B3B5D"/>
                </a:solidFill>
              </a:rPr>
              <a:t>Chinook salmon:</a:t>
            </a:r>
          </a:p>
          <a:p>
            <a:endParaRPr lang="en-US" sz="1200" b="0" dirty="0">
              <a:solidFill>
                <a:srgbClr val="0B3B5D"/>
              </a:solidFill>
            </a:endParaRPr>
          </a:p>
          <a:p>
            <a:r>
              <a:rPr lang="en-US" sz="1200" b="0" dirty="0">
                <a:solidFill>
                  <a:srgbClr val="0B3B5D"/>
                </a:solidFill>
              </a:rPr>
              <a:t>A species that is important</a:t>
            </a:r>
            <a:r>
              <a:rPr lang="en-US" sz="1200" b="0" baseline="0" dirty="0">
                <a:solidFill>
                  <a:srgbClr val="0B3B5D"/>
                </a:solidFill>
              </a:rPr>
              <a:t> for recreational and commercial fisheries, important for the tribes, important for the ecosystem</a:t>
            </a:r>
          </a:p>
          <a:p>
            <a:endParaRPr lang="en-US" sz="1200" b="0" baseline="0" dirty="0">
              <a:solidFill>
                <a:srgbClr val="0B3B5D"/>
              </a:solidFill>
            </a:endParaRPr>
          </a:p>
          <a:p>
            <a:r>
              <a:rPr lang="en-US" sz="1200" b="0" baseline="0" dirty="0">
                <a:solidFill>
                  <a:srgbClr val="0B3B5D"/>
                </a:solidFill>
              </a:rPr>
              <a:t>It’s the preferred prey of orca</a:t>
            </a:r>
            <a:endParaRPr lang="en-US" sz="1200" b="0" dirty="0">
              <a:solidFill>
                <a:srgbClr val="0B3B5D"/>
              </a:solidFill>
            </a:endParaRPr>
          </a:p>
          <a:p>
            <a:endParaRPr lang="en-US" sz="1200" b="0" dirty="0">
              <a:solidFill>
                <a:srgbClr val="0B3B5D"/>
              </a:solidFill>
            </a:endParaRPr>
          </a:p>
          <a:p>
            <a:r>
              <a:rPr lang="en-US" sz="1200" b="0" dirty="0">
                <a:solidFill>
                  <a:srgbClr val="0B3B5D"/>
                </a:solidFill>
              </a:rPr>
              <a:t>There is little sign of recovery of chinook populations in Puget Sound,</a:t>
            </a:r>
            <a:r>
              <a:rPr lang="en-US" sz="1200" b="0" baseline="0" dirty="0">
                <a:solidFill>
                  <a:srgbClr val="0B3B5D"/>
                </a:solidFill>
              </a:rPr>
              <a:t> </a:t>
            </a:r>
            <a:endParaRPr lang="en-US" sz="1200" b="0" dirty="0">
              <a:solidFill>
                <a:srgbClr val="0B3B5D"/>
              </a:solidFill>
            </a:endParaRPr>
          </a:p>
        </p:txBody>
      </p:sp>
      <p:sp>
        <p:nvSpPr>
          <p:cNvPr id="4" name="Slide Number Placeholder 3"/>
          <p:cNvSpPr>
            <a:spLocks noGrp="1"/>
          </p:cNvSpPr>
          <p:nvPr>
            <p:ph type="sldNum" sz="quarter" idx="5"/>
          </p:nvPr>
        </p:nvSpPr>
        <p:spPr/>
        <p:txBody>
          <a:bodyPr/>
          <a:lstStyle/>
          <a:p>
            <a:fld id="{02D5E090-F304-9440-9C3C-7D4E06924670}" type="slidenum">
              <a:rPr lang="en-US" smtClean="0"/>
              <a:t>15</a:t>
            </a:fld>
            <a:endParaRPr lang="en-US"/>
          </a:p>
        </p:txBody>
      </p:sp>
    </p:spTree>
    <p:extLst>
      <p:ext uri="{BB962C8B-B14F-4D97-AF65-F5344CB8AC3E}">
        <p14:creationId xmlns:p14="http://schemas.microsoft.com/office/powerpoint/2010/main" val="3335012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rgbClr val="0B3B5D"/>
                </a:solidFill>
              </a:rPr>
              <a:t>This is our way to keep track of the size of each of the 22 populations</a:t>
            </a:r>
          </a:p>
          <a:p>
            <a:endParaRPr lang="en-US" sz="1200" b="0" dirty="0">
              <a:solidFill>
                <a:srgbClr val="0B3B5D"/>
              </a:solidFill>
            </a:endParaRPr>
          </a:p>
          <a:p>
            <a:r>
              <a:rPr lang="en-US" sz="1200" b="0" dirty="0">
                <a:solidFill>
                  <a:srgbClr val="0B3B5D"/>
                </a:solidFill>
              </a:rPr>
              <a:t>The question we</a:t>
            </a:r>
            <a:r>
              <a:rPr lang="en-US" sz="1200" b="0" baseline="0" dirty="0">
                <a:solidFill>
                  <a:srgbClr val="0B3B5D"/>
                </a:solidFill>
              </a:rPr>
              <a:t> ask here is: are chinook populations any different from when they were first listed as a threatened species on the Endangered Specie Act</a:t>
            </a:r>
          </a:p>
          <a:p>
            <a:endParaRPr lang="en-US" sz="1200" b="0" baseline="0" dirty="0">
              <a:solidFill>
                <a:srgbClr val="0B3B5D"/>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rgbClr val="0B3B5D"/>
                </a:solidFill>
              </a:rPr>
              <a:t>Because since then, of course there have been plans, there’s been investments, lot’s happening to protect and recovery habitat, restraining from fishing, improving passage and dam operations.</a:t>
            </a:r>
            <a:endParaRPr lang="en-US" sz="1200" b="0" dirty="0">
              <a:solidFill>
                <a:srgbClr val="0B3B5D"/>
              </a:solidFill>
            </a:endParaRPr>
          </a:p>
          <a:p>
            <a:endParaRPr lang="en-US" sz="1200" b="0" baseline="0" dirty="0">
              <a:solidFill>
                <a:srgbClr val="0B3B5D"/>
              </a:solidFill>
            </a:endParaRPr>
          </a:p>
          <a:p>
            <a:r>
              <a:rPr lang="en-US" sz="1200" b="0" dirty="0">
                <a:solidFill>
                  <a:srgbClr val="0B3B5D"/>
                </a:solidFill>
              </a:rPr>
              <a:t>The conclusion here is that</a:t>
            </a:r>
            <a:r>
              <a:rPr lang="en-US" sz="1200" b="0" baseline="0" dirty="0">
                <a:solidFill>
                  <a:srgbClr val="0B3B5D"/>
                </a:solidFill>
              </a:rPr>
              <a:t> the</a:t>
            </a:r>
            <a:r>
              <a:rPr lang="en-US" sz="1200" b="0" dirty="0">
                <a:solidFill>
                  <a:srgbClr val="0B3B5D"/>
                </a:solidFill>
              </a:rPr>
              <a:t> majority of populations have not changed</a:t>
            </a:r>
            <a:r>
              <a:rPr lang="en-US" sz="1200" b="0" baseline="0" dirty="0">
                <a:solidFill>
                  <a:srgbClr val="0B3B5D"/>
                </a:solidFill>
              </a:rPr>
              <a:t> </a:t>
            </a:r>
            <a:r>
              <a:rPr lang="en-US" sz="1200" b="0" dirty="0">
                <a:solidFill>
                  <a:srgbClr val="0B3B5D"/>
                </a:solidFill>
              </a:rPr>
              <a:t>significantly in abundance when comparing the time period around listing to the last five years.</a:t>
            </a:r>
          </a:p>
          <a:p>
            <a:endParaRPr lang="en-US" sz="1200" b="0" dirty="0">
              <a:solidFill>
                <a:srgbClr val="0B3B5D"/>
              </a:solidFill>
            </a:endParaRPr>
          </a:p>
          <a:p>
            <a:r>
              <a:rPr lang="en-US" b="0" dirty="0"/>
              <a:t>That can be discouraging</a:t>
            </a:r>
            <a:r>
              <a:rPr lang="en-US" b="0" baseline="0" dirty="0"/>
              <a:t> at first, but one way to see this result could be, well, they are holding the line, given all the pressures on the system, maybe we should be happy with that result</a:t>
            </a:r>
            <a:endParaRPr lang="en-US" b="0" dirty="0"/>
          </a:p>
        </p:txBody>
      </p:sp>
      <p:sp>
        <p:nvSpPr>
          <p:cNvPr id="4" name="Slide Number Placeholder 3"/>
          <p:cNvSpPr>
            <a:spLocks noGrp="1"/>
          </p:cNvSpPr>
          <p:nvPr>
            <p:ph type="sldNum" sz="quarter" idx="5"/>
          </p:nvPr>
        </p:nvSpPr>
        <p:spPr/>
        <p:txBody>
          <a:bodyPr/>
          <a:lstStyle/>
          <a:p>
            <a:fld id="{02D5E090-F304-9440-9C3C-7D4E06924670}" type="slidenum">
              <a:rPr lang="en-US" smtClean="0"/>
              <a:t>16</a:t>
            </a:fld>
            <a:endParaRPr lang="en-US"/>
          </a:p>
        </p:txBody>
      </p:sp>
    </p:spTree>
    <p:extLst>
      <p:ext uri="{BB962C8B-B14F-4D97-AF65-F5344CB8AC3E}">
        <p14:creationId xmlns:p14="http://schemas.microsoft.com/office/powerpoint/2010/main" val="2458332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indicator is pacific herring</a:t>
            </a:r>
          </a:p>
          <a:p>
            <a:endParaRPr lang="en-US" dirty="0"/>
          </a:p>
          <a:p>
            <a:r>
              <a:rPr lang="en-US" dirty="0"/>
              <a:t>Everyone</a:t>
            </a:r>
            <a:r>
              <a:rPr lang="en-US" baseline="0" dirty="0"/>
              <a:t> knows what herring are cause we eat them</a:t>
            </a:r>
          </a:p>
          <a:p>
            <a:endParaRPr lang="en-US" baseline="0" dirty="0"/>
          </a:p>
          <a:p>
            <a:r>
              <a:rPr lang="en-US" baseline="0" dirty="0"/>
              <a:t>We chose to show a herring here, being carried by a tufted puffin, a seabird species that is also declining in the Salish Sea</a:t>
            </a:r>
          </a:p>
          <a:p>
            <a:endParaRPr lang="en-US" baseline="0" dirty="0"/>
          </a:p>
          <a:p>
            <a:r>
              <a:rPr lang="en-US" baseline="0" dirty="0"/>
              <a:t>To make the point that herring are a forage fish, and forage fish are really important food for seabirds and marine mammals</a:t>
            </a:r>
          </a:p>
          <a:p>
            <a:endParaRPr lang="en-US" baseline="0" dirty="0"/>
          </a:p>
          <a:p>
            <a:r>
              <a:rPr lang="en-US" baseline="0" dirty="0"/>
              <a:t>But herring have declined in Puget Sound</a:t>
            </a:r>
            <a:endParaRPr lang="en-US" dirty="0"/>
          </a:p>
        </p:txBody>
      </p:sp>
      <p:sp>
        <p:nvSpPr>
          <p:cNvPr id="4" name="Slide Number Placeholder 3"/>
          <p:cNvSpPr>
            <a:spLocks noGrp="1"/>
          </p:cNvSpPr>
          <p:nvPr>
            <p:ph type="sldNum" sz="quarter" idx="5"/>
          </p:nvPr>
        </p:nvSpPr>
        <p:spPr/>
        <p:txBody>
          <a:bodyPr/>
          <a:lstStyle/>
          <a:p>
            <a:fld id="{02D5E090-F304-9440-9C3C-7D4E06924670}" type="slidenum">
              <a:rPr lang="en-US" smtClean="0"/>
              <a:t>17</a:t>
            </a:fld>
            <a:endParaRPr lang="en-US"/>
          </a:p>
        </p:txBody>
      </p:sp>
    </p:spTree>
    <p:extLst>
      <p:ext uri="{BB962C8B-B14F-4D97-AF65-F5344CB8AC3E}">
        <p14:creationId xmlns:p14="http://schemas.microsoft.com/office/powerpoint/2010/main" val="3872937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Here’s</a:t>
            </a:r>
            <a:r>
              <a:rPr lang="en-US" baseline="0" dirty="0"/>
              <a:t> another figure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Showing the size of the population of herring since the late 1970s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Top black line is all the stocks combined and you can see this gradual decline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even show here the targets that we set for each stock and that we are way under here in 2018</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Conclusion: </a:t>
            </a:r>
            <a:r>
              <a:rPr lang="en-US" baseline="0" dirty="0"/>
              <a:t>We just went over 3 indicators, the trends of the indicators going down and things are looking pretty grim for these species.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And it’s no coincidence that they are trending down, given their predator-prey relationships, their fate are intertwined and this reflects the magnitude of the challenges of recovering this system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2D5E090-F304-9440-9C3C-7D4E06924670}" type="slidenum">
              <a:rPr lang="en-US" smtClean="0"/>
              <a:t>18</a:t>
            </a:fld>
            <a:endParaRPr lang="en-US"/>
          </a:p>
        </p:txBody>
      </p:sp>
    </p:spTree>
    <p:extLst>
      <p:ext uri="{BB962C8B-B14F-4D97-AF65-F5344CB8AC3E}">
        <p14:creationId xmlns:p14="http://schemas.microsoft.com/office/powerpoint/2010/main" val="119416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But not all is grim, and the next few slides I will go through examples of 3 indicators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will show more positive</a:t>
            </a:r>
            <a:r>
              <a:rPr lang="en-US" sz="1200" b="0" i="0" kern="1200" baseline="0" dirty="0">
                <a:solidFill>
                  <a:schemeClr val="tx1"/>
                </a:solidFill>
                <a:effectLst/>
                <a:latin typeface="+mn-lt"/>
                <a:ea typeface="+mn-ea"/>
                <a:cs typeface="+mn-cs"/>
              </a:rPr>
              <a:t> news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Shoreline armor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Refers to seawalls, made of cement, rocks, wood and all kind</a:t>
            </a:r>
            <a:r>
              <a:rPr lang="en-US" sz="1200" b="0" i="0" kern="1200" baseline="0" dirty="0">
                <a:solidFill>
                  <a:schemeClr val="tx1"/>
                </a:solidFill>
                <a:effectLst/>
                <a:latin typeface="+mn-lt"/>
                <a:ea typeface="+mn-ea"/>
                <a:cs typeface="+mn-cs"/>
              </a:rPr>
              <a:t>s of materials and it is built to prevent erosion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But it also has huge impact on the shoreline by destroying habitat for fish, by keeping sand from moving around, it disconnects the land from the sea, and over time, sand gives way to pebbles and rocks making it less and less suitable for forage fish to reproduce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In Puget Sound 29% of the shoreline is armored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2D5E090-F304-9440-9C3C-7D4E06924670}" type="slidenum">
              <a:rPr lang="en-US" smtClean="0"/>
              <a:t>19</a:t>
            </a:fld>
            <a:endParaRPr lang="en-US"/>
          </a:p>
        </p:txBody>
      </p:sp>
    </p:spTree>
    <p:extLst>
      <p:ext uri="{BB962C8B-B14F-4D97-AF65-F5344CB8AC3E}">
        <p14:creationId xmlns:p14="http://schemas.microsoft.com/office/powerpoint/2010/main" val="1715415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chemeClr val="bg1"/>
                </a:solidFill>
              </a:rPr>
              <a:t>On the surface, Puget Sound looks beautiful, but it’s in grave trouble – quote</a:t>
            </a:r>
            <a:r>
              <a:rPr lang="en-US" sz="1200" b="0" baseline="0" dirty="0">
                <a:solidFill>
                  <a:schemeClr val="bg1"/>
                </a:solidFill>
              </a:rPr>
              <a:t> from our executive director, Laura Blackmore</a:t>
            </a:r>
            <a:endParaRPr lang="en-US" b="0" baseline="0" dirty="0"/>
          </a:p>
          <a:p>
            <a:endParaRPr lang="en-US" baseline="0" dirty="0"/>
          </a:p>
          <a:p>
            <a:r>
              <a:rPr lang="en-US" baseline="0" dirty="0"/>
              <a:t>The damaging effects of pollution, and habitat degradation continue, while Southern Resident orcas, Chinook salmon, steelhead, and many other species are endangered. This is happening in the face of climate change and continued population growth, which stands to put more pressure on an already threatened ecosystem. </a:t>
            </a:r>
          </a:p>
          <a:p>
            <a:endParaRPr lang="en-US" baseline="0" dirty="0"/>
          </a:p>
        </p:txBody>
      </p:sp>
      <p:sp>
        <p:nvSpPr>
          <p:cNvPr id="4" name="Slide Number Placeholder 3"/>
          <p:cNvSpPr>
            <a:spLocks noGrp="1"/>
          </p:cNvSpPr>
          <p:nvPr>
            <p:ph type="sldNum" sz="quarter" idx="5"/>
          </p:nvPr>
        </p:nvSpPr>
        <p:spPr/>
        <p:txBody>
          <a:bodyPr/>
          <a:lstStyle/>
          <a:p>
            <a:fld id="{02D5E090-F304-9440-9C3C-7D4E06924670}" type="slidenum">
              <a:rPr lang="en-US" smtClean="0"/>
              <a:t>2</a:t>
            </a:fld>
            <a:endParaRPr lang="en-US"/>
          </a:p>
        </p:txBody>
      </p:sp>
    </p:spTree>
    <p:extLst>
      <p:ext uri="{BB962C8B-B14F-4D97-AF65-F5344CB8AC3E}">
        <p14:creationId xmlns:p14="http://schemas.microsoft.com/office/powerpoint/2010/main" val="1309530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Where</a:t>
            </a:r>
            <a:r>
              <a:rPr lang="en-US" sz="1200" b="0" i="0" kern="1200" baseline="0" dirty="0">
                <a:solidFill>
                  <a:schemeClr val="tx1"/>
                </a:solidFill>
                <a:effectLst/>
                <a:latin typeface="+mn-lt"/>
                <a:ea typeface="+mn-ea"/>
                <a:cs typeface="+mn-cs"/>
              </a:rPr>
              <a:t> the impact can be worse, is when the armor is at the base of a feeder bluff</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What are</a:t>
            </a:r>
            <a:r>
              <a:rPr lang="en-US" sz="1200" b="0" i="0" kern="1200" baseline="0" dirty="0">
                <a:solidFill>
                  <a:schemeClr val="tx1"/>
                </a:solidFill>
                <a:effectLst/>
                <a:latin typeface="+mn-lt"/>
                <a:ea typeface="+mn-ea"/>
                <a:cs typeface="+mn-cs"/>
              </a:rPr>
              <a:t> feeder bluffs?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Wolf Bauer coined the term "feeder bluff" decades ago for the eroding bluffs that contribute sand and gravel to Puget Sound beaches and the term has stuck.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These</a:t>
            </a:r>
            <a:r>
              <a:rPr lang="en-US" sz="1200" b="0" i="0" kern="1200" baseline="0" dirty="0">
                <a:solidFill>
                  <a:schemeClr val="tx1"/>
                </a:solidFill>
                <a:effectLst/>
                <a:latin typeface="+mn-lt"/>
                <a:ea typeface="+mn-ea"/>
                <a:cs typeface="+mn-cs"/>
              </a:rPr>
              <a:t> bluffs erode over time and all that sediment is great for beaches</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Unfortunately, folks have built armor at the base of these bluffs, hoping to stop that erosion process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 estimated 223 miles (34 percent) of Puget Sound's original 657 miles of feeder bluffs have been armored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But</a:t>
            </a:r>
            <a:r>
              <a:rPr lang="en-US" sz="1200" b="0" i="0" kern="1200" baseline="0" dirty="0">
                <a:solidFill>
                  <a:schemeClr val="tx1"/>
                </a:solidFill>
                <a:effectLst/>
                <a:latin typeface="+mn-lt"/>
                <a:ea typeface="+mn-ea"/>
                <a:cs typeface="+mn-cs"/>
              </a:rPr>
              <a:t> we think things are getting better has there signs that fewer and fewer bluffs are being armored, and there is even some restoration of shorelines removing armor at the base of bluffs</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2D5E090-F304-9440-9C3C-7D4E06924670}" type="slidenum">
              <a:rPr lang="en-US" smtClean="0"/>
              <a:t>20</a:t>
            </a:fld>
            <a:endParaRPr lang="en-US"/>
          </a:p>
        </p:txBody>
      </p:sp>
    </p:spTree>
    <p:extLst>
      <p:ext uri="{BB962C8B-B14F-4D97-AF65-F5344CB8AC3E}">
        <p14:creationId xmlns:p14="http://schemas.microsoft.com/office/powerpoint/2010/main" val="728634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a:t>
            </a:r>
            <a:r>
              <a:rPr lang="en-US" baseline="0" dirty="0"/>
              <a:t> bars in this figure shows the miles of shoreline with bluffs and we can measure how much of that is armored</a:t>
            </a:r>
          </a:p>
          <a:p>
            <a:endParaRPr lang="en-US" baseline="0" dirty="0"/>
          </a:p>
          <a:p>
            <a:r>
              <a:rPr lang="en-US" baseline="0" dirty="0"/>
              <a:t>So in Pierce County, there’s about 88 miles of shoreline with bluffs, and about 50% of that is intact bluffs and the rest has armor</a:t>
            </a:r>
            <a:endParaRPr lang="en-US" dirty="0"/>
          </a:p>
        </p:txBody>
      </p:sp>
      <p:sp>
        <p:nvSpPr>
          <p:cNvPr id="4" name="Slide Number Placeholder 3"/>
          <p:cNvSpPr>
            <a:spLocks noGrp="1"/>
          </p:cNvSpPr>
          <p:nvPr>
            <p:ph type="sldNum" sz="quarter" idx="5"/>
          </p:nvPr>
        </p:nvSpPr>
        <p:spPr/>
        <p:txBody>
          <a:bodyPr/>
          <a:lstStyle/>
          <a:p>
            <a:fld id="{02D5E090-F304-9440-9C3C-7D4E06924670}" type="slidenum">
              <a:rPr lang="en-US" smtClean="0"/>
              <a:t>21</a:t>
            </a:fld>
            <a:endParaRPr lang="en-US"/>
          </a:p>
        </p:txBody>
      </p:sp>
    </p:spTree>
    <p:extLst>
      <p:ext uri="{BB962C8B-B14F-4D97-AF65-F5344CB8AC3E}">
        <p14:creationId xmlns:p14="http://schemas.microsoft.com/office/powerpoint/2010/main" val="2016799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track the rate of forest loss to development</a:t>
            </a:r>
          </a:p>
          <a:p>
            <a:endParaRPr lang="en-US" dirty="0"/>
          </a:p>
          <a:p>
            <a:r>
              <a:rPr lang="en-US" dirty="0"/>
              <a:t>Still loosing forest, but the declined</a:t>
            </a:r>
            <a:r>
              <a:rPr lang="en-US" baseline="0" dirty="0"/>
              <a:t> has slowed since 2011 so we concluded that it’s an indicator that is making progress</a:t>
            </a:r>
            <a:endParaRPr lang="en-US" dirty="0"/>
          </a:p>
        </p:txBody>
      </p:sp>
      <p:sp>
        <p:nvSpPr>
          <p:cNvPr id="4" name="Slide Number Placeholder 3"/>
          <p:cNvSpPr>
            <a:spLocks noGrp="1"/>
          </p:cNvSpPr>
          <p:nvPr>
            <p:ph type="sldNum" sz="quarter" idx="5"/>
          </p:nvPr>
        </p:nvSpPr>
        <p:spPr/>
        <p:txBody>
          <a:bodyPr/>
          <a:lstStyle/>
          <a:p>
            <a:fld id="{02D5E090-F304-9440-9C3C-7D4E06924670}" type="slidenum">
              <a:rPr lang="en-US" smtClean="0"/>
              <a:t>22</a:t>
            </a:fld>
            <a:endParaRPr lang="en-US"/>
          </a:p>
        </p:txBody>
      </p:sp>
    </p:spTree>
    <p:extLst>
      <p:ext uri="{BB962C8B-B14F-4D97-AF65-F5344CB8AC3E}">
        <p14:creationId xmlns:p14="http://schemas.microsoft.com/office/powerpoint/2010/main" val="2194491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makes us say this?</a:t>
            </a:r>
          </a:p>
          <a:p>
            <a:endParaRPr lang="en-US" dirty="0"/>
          </a:p>
          <a:p>
            <a:r>
              <a:rPr lang="en-US" dirty="0"/>
              <a:t>We look at loss of forest</a:t>
            </a:r>
            <a:r>
              <a:rPr lang="en-US" baseline="0" dirty="0"/>
              <a:t> for a 5 year time period, and we compare those time periods.</a:t>
            </a:r>
          </a:p>
          <a:p>
            <a:endParaRPr lang="en-US" baseline="0" dirty="0"/>
          </a:p>
          <a:p>
            <a:r>
              <a:rPr lang="en-US" baseline="0" dirty="0"/>
              <a:t>With every time period, we see that loss get smaller and smaller</a:t>
            </a:r>
          </a:p>
          <a:p>
            <a:endParaRPr lang="en-US" baseline="0" dirty="0"/>
          </a:p>
          <a:p>
            <a:r>
              <a:rPr lang="en-US" baseline="0" dirty="0"/>
              <a:t>And we’ve already met out target for this indicator</a:t>
            </a:r>
          </a:p>
          <a:p>
            <a:endParaRPr lang="en-US" baseline="0" dirty="0"/>
          </a:p>
        </p:txBody>
      </p:sp>
      <p:sp>
        <p:nvSpPr>
          <p:cNvPr id="4" name="Slide Number Placeholder 3"/>
          <p:cNvSpPr>
            <a:spLocks noGrp="1"/>
          </p:cNvSpPr>
          <p:nvPr>
            <p:ph type="sldNum" sz="quarter" idx="5"/>
          </p:nvPr>
        </p:nvSpPr>
        <p:spPr/>
        <p:txBody>
          <a:bodyPr/>
          <a:lstStyle/>
          <a:p>
            <a:fld id="{02D5E090-F304-9440-9C3C-7D4E06924670}" type="slidenum">
              <a:rPr lang="en-US" smtClean="0"/>
              <a:t>23</a:t>
            </a:fld>
            <a:endParaRPr lang="en-US"/>
          </a:p>
        </p:txBody>
      </p:sp>
    </p:spTree>
    <p:extLst>
      <p:ext uri="{BB962C8B-B14F-4D97-AF65-F5344CB8AC3E}">
        <p14:creationId xmlns:p14="http://schemas.microsoft.com/office/powerpoint/2010/main" val="4137165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One of the things that I am really proud of at the Partnership is that we consider humans in our Vital Signs</a:t>
            </a:r>
          </a:p>
          <a:p>
            <a:endParaRPr lang="en-US" baseline="0" dirty="0"/>
          </a:p>
          <a:p>
            <a:r>
              <a:rPr lang="en-US" baseline="0" dirty="0"/>
              <a:t>Puget Sound is not just about the salmon and whales, but of course humans too!</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Human wellbeing and Puget Sound health are both closely intertwined, and mutually reinforcing</a:t>
            </a:r>
            <a:endParaRPr lang="en-US" sz="800" b="0" dirty="0">
              <a:solidFill>
                <a:schemeClr val="bg1"/>
              </a:solidFill>
              <a:latin typeface="+mn-lt"/>
            </a:endParaRPr>
          </a:p>
          <a:p>
            <a:endParaRPr lang="en-US" baseline="0" dirty="0"/>
          </a:p>
          <a:p>
            <a:endParaRPr lang="en-US" baseline="0" dirty="0"/>
          </a:p>
        </p:txBody>
      </p:sp>
      <p:sp>
        <p:nvSpPr>
          <p:cNvPr id="4" name="Slide Number Placeholder 3"/>
          <p:cNvSpPr>
            <a:spLocks noGrp="1"/>
          </p:cNvSpPr>
          <p:nvPr>
            <p:ph type="sldNum" sz="quarter" idx="5"/>
          </p:nvPr>
        </p:nvSpPr>
        <p:spPr/>
        <p:txBody>
          <a:bodyPr/>
          <a:lstStyle/>
          <a:p>
            <a:fld id="{02D5E090-F304-9440-9C3C-7D4E06924670}" type="slidenum">
              <a:rPr lang="en-US" smtClean="0"/>
              <a:t>24</a:t>
            </a:fld>
            <a:endParaRPr lang="en-US"/>
          </a:p>
        </p:txBody>
      </p:sp>
    </p:spTree>
    <p:extLst>
      <p:ext uri="{BB962C8B-B14F-4D97-AF65-F5344CB8AC3E}">
        <p14:creationId xmlns:p14="http://schemas.microsoft.com/office/powerpoint/2010/main" val="794383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look at economic indicators</a:t>
            </a:r>
          </a:p>
          <a:p>
            <a:endParaRPr lang="en-US" dirty="0"/>
          </a:p>
          <a:p>
            <a:r>
              <a:rPr lang="en-US" dirty="0"/>
              <a:t>For example employment</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lumMod val="95000"/>
                  </a:schemeClr>
                </a:solidFill>
                <a:effectLst>
                  <a:outerShdw blurRad="50800" dist="38100" dir="5400000" algn="t" rotWithShape="0">
                    <a:prstClr val="black">
                      <a:alpha val="40000"/>
                    </a:prstClr>
                  </a:outerShdw>
                </a:effectLst>
              </a:rPr>
              <a:t>Jobs</a:t>
            </a:r>
            <a:r>
              <a:rPr lang="en-US" sz="1200" b="0" baseline="0" dirty="0">
                <a:solidFill>
                  <a:schemeClr val="bg1">
                    <a:lumMod val="95000"/>
                  </a:schemeClr>
                </a:solidFill>
                <a:effectLst>
                  <a:outerShdw blurRad="50800" dist="38100" dir="5400000" algn="t" rotWithShape="0">
                    <a:prstClr val="black">
                      <a:alpha val="40000"/>
                    </a:prstClr>
                  </a:outerShdw>
                </a:effectLst>
              </a:rPr>
              <a:t> and wages in the natural resource industries, like aquaculture, timber, fishing, recreation and tourism,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baseline="0" dirty="0">
              <a:solidFill>
                <a:schemeClr val="bg1">
                  <a:lumMod val="95000"/>
                </a:schemeClr>
              </a:solidFill>
              <a:effectLst>
                <a:outerShdw blurRad="50800" dist="38100" dir="5400000" algn="t" rotWithShape="0">
                  <a:prstClr val="black">
                    <a:alpha val="40000"/>
                  </a:prst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chemeClr val="bg1">
                    <a:lumMod val="95000"/>
                  </a:schemeClr>
                </a:solidFill>
                <a:effectLst>
                  <a:outerShdw blurRad="50800" dist="38100" dir="5400000" algn="t" rotWithShape="0">
                    <a:prstClr val="black">
                      <a:alpha val="40000"/>
                    </a:prstClr>
                  </a:outerShdw>
                </a:effectLst>
              </a:rPr>
              <a:t>Have increased a lot over the past 15 years or so.</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baseline="0" dirty="0">
              <a:solidFill>
                <a:schemeClr val="bg1">
                  <a:lumMod val="95000"/>
                </a:schemeClr>
              </a:solidFill>
              <a:effectLst>
                <a:outerShdw blurRad="50800" dist="38100" dir="5400000" algn="t" rotWithShape="0">
                  <a:prstClr val="black">
                    <a:alpha val="40000"/>
                  </a:prst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lumMod val="95000"/>
                  </a:schemeClr>
                </a:solidFill>
                <a:effectLst>
                  <a:outerShdw blurRad="50800" dist="38100" dir="5400000" algn="t" rotWithShape="0">
                    <a:prstClr val="black">
                      <a:alpha val="40000"/>
                    </a:prstClr>
                  </a:outerShdw>
                </a:effectLst>
              </a:rPr>
              <a:t>There were 96,850 jobs in natural resource industries in 2016, or 3.1% of all industries.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lumMod val="95000"/>
                </a:schemeClr>
              </a:solidFill>
              <a:effectLst>
                <a:outerShdw blurRad="50800" dist="38100" dir="5400000" algn="t" rotWithShape="0">
                  <a:prstClr val="black">
                    <a:alpha val="40000"/>
                  </a:prst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lumMod val="95000"/>
                  </a:schemeClr>
                </a:solidFill>
                <a:effectLst>
                  <a:outerShdw blurRad="50800" dist="38100" dir="5400000" algn="t" rotWithShape="0">
                    <a:prstClr val="black">
                      <a:alpha val="40000"/>
                    </a:prstClr>
                  </a:outerShdw>
                </a:effectLst>
              </a:rPr>
              <a:t>This may not seem like</a:t>
            </a:r>
            <a:r>
              <a:rPr lang="en-US" sz="1200" b="0" baseline="0" dirty="0">
                <a:solidFill>
                  <a:schemeClr val="bg1">
                    <a:lumMod val="95000"/>
                  </a:schemeClr>
                </a:solidFill>
                <a:effectLst>
                  <a:outerShdw blurRad="50800" dist="38100" dir="5400000" algn="t" rotWithShape="0">
                    <a:prstClr val="black">
                      <a:alpha val="40000"/>
                    </a:prstClr>
                  </a:outerShdw>
                </a:effectLst>
              </a:rPr>
              <a:t> a lot but for some counties, it’s really important</a:t>
            </a:r>
            <a:endParaRPr lang="en-US" sz="1200" b="0" dirty="0">
              <a:solidFill>
                <a:schemeClr val="bg1">
                  <a:lumMod val="95000"/>
                </a:schemeClr>
              </a:solidFill>
              <a:effectLst>
                <a:outerShdw blurRad="50800" dist="38100" dir="5400000" algn="t" rotWithShape="0">
                  <a:prstClr val="black">
                    <a:alpha val="40000"/>
                  </a:prstClr>
                </a:outerShdw>
              </a:effectLst>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2D5E090-F304-9440-9C3C-7D4E06924670}" type="slidenum">
              <a:rPr lang="en-US" smtClean="0"/>
              <a:t>25</a:t>
            </a:fld>
            <a:endParaRPr lang="en-US"/>
          </a:p>
        </p:txBody>
      </p:sp>
    </p:spTree>
    <p:extLst>
      <p:ext uri="{BB962C8B-B14F-4D97-AF65-F5344CB8AC3E}">
        <p14:creationId xmlns:p14="http://schemas.microsoft.com/office/powerpoint/2010/main" val="199473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aseline="0" dirty="0"/>
              <a:t>more rural counties have higher rate like San Juan, Jefferson have much higher rates of employment in the natural resource industries</a:t>
            </a:r>
          </a:p>
          <a:p>
            <a:endParaRPr lang="en-US" baseline="0" dirty="0"/>
          </a:p>
          <a:p>
            <a:r>
              <a:rPr lang="en-US" baseline="0" dirty="0"/>
              <a:t>Pierce County is among the lowest here</a:t>
            </a:r>
          </a:p>
          <a:p>
            <a:endParaRPr lang="en-US" baseline="0" dirty="0"/>
          </a:p>
        </p:txBody>
      </p:sp>
      <p:sp>
        <p:nvSpPr>
          <p:cNvPr id="4" name="Slide Number Placeholder 3"/>
          <p:cNvSpPr>
            <a:spLocks noGrp="1"/>
          </p:cNvSpPr>
          <p:nvPr>
            <p:ph type="sldNum" sz="quarter" idx="5"/>
          </p:nvPr>
        </p:nvSpPr>
        <p:spPr/>
        <p:txBody>
          <a:bodyPr/>
          <a:lstStyle/>
          <a:p>
            <a:fld id="{02D5E090-F304-9440-9C3C-7D4E06924670}" type="slidenum">
              <a:rPr lang="en-US" smtClean="0"/>
              <a:t>26</a:t>
            </a:fld>
            <a:endParaRPr lang="en-US"/>
          </a:p>
        </p:txBody>
      </p:sp>
    </p:spTree>
    <p:extLst>
      <p:ext uri="{BB962C8B-B14F-4D97-AF65-F5344CB8AC3E}">
        <p14:creationId xmlns:p14="http://schemas.microsoft.com/office/powerpoint/2010/main" val="33383386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indicator we track</a:t>
            </a:r>
            <a:r>
              <a:rPr lang="en-US" baseline="0" dirty="0"/>
              <a:t> is sense of place</a:t>
            </a:r>
          </a:p>
          <a:p>
            <a:endParaRPr lang="en-US" baseline="0" dirty="0"/>
          </a:p>
          <a:p>
            <a:r>
              <a:rPr lang="en-US" sz="1200" b="0" i="0" kern="1200" dirty="0">
                <a:solidFill>
                  <a:schemeClr val="tx1"/>
                </a:solidFill>
                <a:effectLst/>
                <a:latin typeface="+mn-lt"/>
                <a:ea typeface="+mn-ea"/>
                <a:cs typeface="+mn-cs"/>
              </a:rPr>
              <a:t>The extent to which people identify with and feel positively attached to a specific place.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Several studies have demonstrated that not only does a strong sense of place contribute to human wellbeing, but that it can also contribute to a desire to protect the natural environment.</a:t>
            </a:r>
          </a:p>
          <a:p>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Our survey results show that over </a:t>
            </a:r>
            <a:r>
              <a:rPr lang="en-US" sz="1200" b="0" dirty="0" err="1">
                <a:solidFill>
                  <a:srgbClr val="0B3B5D"/>
                </a:solidFill>
                <a:effectLst>
                  <a:outerShdw blurRad="50800" dist="38100" dir="5400000" algn="t" rotWithShape="0">
                    <a:schemeClr val="bg1">
                      <a:alpha val="40000"/>
                    </a:schemeClr>
                  </a:outerShdw>
                </a:effectLst>
              </a:rPr>
              <a:t>Over</a:t>
            </a:r>
            <a:r>
              <a:rPr lang="en-US" sz="1200" b="0" dirty="0">
                <a:solidFill>
                  <a:srgbClr val="0B3B5D"/>
                </a:solidFill>
                <a:effectLst>
                  <a:outerShdw blurRad="50800" dist="38100" dir="5400000" algn="t" rotWithShape="0">
                    <a:schemeClr val="bg1">
                      <a:alpha val="40000"/>
                    </a:schemeClr>
                  </a:outerShdw>
                </a:effectLst>
              </a:rPr>
              <a:t> 70 percent of Puget Sound residents “agree” or “strongly agree” that Puget Sound plays role in their identity, pride, and attachment</a:t>
            </a:r>
            <a:r>
              <a:rPr lang="en-US" sz="1200" b="0" dirty="0">
                <a:solidFill>
                  <a:schemeClr val="bg1">
                    <a:lumMod val="95000"/>
                  </a:schemeClr>
                </a:solidFill>
                <a:effectLst>
                  <a:outerShdw blurRad="50800" dist="38100" dir="5400000" algn="t" rotWithShape="0">
                    <a:schemeClr val="bg1">
                      <a:alpha val="40000"/>
                    </a:schemeClr>
                  </a:outerShdw>
                </a:effectLst>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bg1">
                  <a:lumMod val="95000"/>
                </a:schemeClr>
              </a:solidFill>
              <a:effectLst>
                <a:outerShdw blurRad="50800" dist="38100" dir="5400000" algn="t" rotWithShape="0">
                  <a:schemeClr val="bg1">
                    <a:alpha val="40000"/>
                  </a:scheme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lumMod val="95000"/>
                  </a:schemeClr>
                </a:solidFill>
                <a:effectLst>
                  <a:outerShdw blurRad="50800" dist="38100" dir="5400000" algn="t" rotWithShape="0">
                    <a:schemeClr val="bg1">
                      <a:alpha val="40000"/>
                    </a:schemeClr>
                  </a:outerShdw>
                </a:effectLst>
              </a:rPr>
              <a:t>This is a really high percentage,</a:t>
            </a:r>
            <a:r>
              <a:rPr lang="en-US" sz="1200" b="0" baseline="0" dirty="0">
                <a:solidFill>
                  <a:schemeClr val="bg1">
                    <a:lumMod val="95000"/>
                  </a:schemeClr>
                </a:solidFill>
                <a:effectLst>
                  <a:outerShdw blurRad="50800" dist="38100" dir="5400000" algn="t" rotWithShape="0">
                    <a:schemeClr val="bg1">
                      <a:alpha val="40000"/>
                    </a:schemeClr>
                  </a:outerShdw>
                </a:effectLst>
              </a:rPr>
              <a:t> that plays in our favor because it can lead to stewardship which is one of the actions that can lead to recovery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baseline="0" dirty="0">
              <a:solidFill>
                <a:schemeClr val="bg1">
                  <a:lumMod val="95000"/>
                </a:schemeClr>
              </a:solidFill>
              <a:effectLst>
                <a:outerShdw blurRad="50800" dist="38100" dir="5400000" algn="t" rotWithShape="0">
                  <a:schemeClr val="bg1">
                    <a:alpha val="40000"/>
                  </a:scheme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 a 2018 survey, 25% of residents in the Pierce County area stated that they frequently engage in stewardship activities that are personally meaningful to them and that they believe will benefit the environment.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lumMod val="95000"/>
                </a:schemeClr>
              </a:solidFill>
              <a:effectLst>
                <a:outerShdw blurRad="50800" dist="38100" dir="5400000" algn="t" rotWithShape="0">
                  <a:schemeClr val="bg1">
                    <a:alpha val="40000"/>
                  </a:schemeClr>
                </a:outerShdw>
              </a:effectLst>
            </a:endParaRPr>
          </a:p>
          <a:p>
            <a:endParaRPr lang="en-US" dirty="0"/>
          </a:p>
        </p:txBody>
      </p:sp>
      <p:sp>
        <p:nvSpPr>
          <p:cNvPr id="4" name="Slide Number Placeholder 3"/>
          <p:cNvSpPr>
            <a:spLocks noGrp="1"/>
          </p:cNvSpPr>
          <p:nvPr>
            <p:ph type="sldNum" sz="quarter" idx="5"/>
          </p:nvPr>
        </p:nvSpPr>
        <p:spPr/>
        <p:txBody>
          <a:bodyPr/>
          <a:lstStyle/>
          <a:p>
            <a:fld id="{02D5E090-F304-9440-9C3C-7D4E06924670}" type="slidenum">
              <a:rPr lang="en-US" smtClean="0"/>
              <a:t>27</a:t>
            </a:fld>
            <a:endParaRPr lang="en-US"/>
          </a:p>
        </p:txBody>
      </p:sp>
    </p:spTree>
    <p:extLst>
      <p:ext uri="{BB962C8B-B14F-4D97-AF65-F5344CB8AC3E}">
        <p14:creationId xmlns:p14="http://schemas.microsoft.com/office/powerpoint/2010/main" val="3122372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D5E090-F304-9440-9C3C-7D4E06924670}" type="slidenum">
              <a:rPr lang="en-US" smtClean="0"/>
              <a:t>28</a:t>
            </a:fld>
            <a:endParaRPr lang="en-US"/>
          </a:p>
        </p:txBody>
      </p:sp>
    </p:spTree>
    <p:extLst>
      <p:ext uri="{BB962C8B-B14F-4D97-AF65-F5344CB8AC3E}">
        <p14:creationId xmlns:p14="http://schemas.microsoft.com/office/powerpoint/2010/main" val="15329956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D5E090-F304-9440-9C3C-7D4E06924670}" type="slidenum">
              <a:rPr lang="en-US" smtClean="0"/>
              <a:t>29</a:t>
            </a:fld>
            <a:endParaRPr lang="en-US"/>
          </a:p>
        </p:txBody>
      </p:sp>
    </p:spTree>
    <p:extLst>
      <p:ext uri="{BB962C8B-B14F-4D97-AF65-F5344CB8AC3E}">
        <p14:creationId xmlns:p14="http://schemas.microsoft.com/office/powerpoint/2010/main" val="1076595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Puget Sound is a complex and heterogeneous system – </a:t>
            </a:r>
          </a:p>
          <a:p>
            <a:endParaRPr lang="en-US" baseline="0" dirty="0"/>
          </a:p>
          <a:p>
            <a:r>
              <a:rPr lang="en-US" baseline="0" dirty="0"/>
              <a:t>This is a photo taken by oceanographers at the Department of Ecology who monitor water quality every month and try to make sense of the complex tides, currents, algae blooms from basin to basin – which shows differences up and down Puget Sound</a:t>
            </a:r>
          </a:p>
          <a:p>
            <a:endParaRPr lang="en-US" dirty="0"/>
          </a:p>
          <a:p>
            <a:r>
              <a:rPr lang="en-US" dirty="0"/>
              <a:t>Which means that managing</a:t>
            </a:r>
            <a:r>
              <a:rPr lang="en-US" baseline="0" dirty="0"/>
              <a:t> the system is also complex and this can be very challenging and there isn’t a single solution for improving environmental health</a:t>
            </a:r>
            <a:endParaRPr lang="en-US" dirty="0"/>
          </a:p>
          <a:p>
            <a:endParaRPr lang="en-US" baseline="0" dirty="0"/>
          </a:p>
          <a:p>
            <a:r>
              <a:rPr lang="en-US" baseline="0" dirty="0"/>
              <a:t>Puget Sound is in trouble, to tell you more about the signs we see and report on but also to tell you about where we see positive signs and examples of amazing projects that can serve as role models for other communities and if multiplied, could make a difference for Puget Sound.</a:t>
            </a:r>
          </a:p>
          <a:p>
            <a:endParaRPr lang="en-US" baseline="0" dirty="0"/>
          </a:p>
          <a:p>
            <a:r>
              <a:rPr lang="en-US" baseline="0" dirty="0"/>
              <a:t>But first, let me tell you a bit about my agency and what we do</a:t>
            </a:r>
          </a:p>
          <a:p>
            <a:endParaRPr lang="en-US" dirty="0"/>
          </a:p>
        </p:txBody>
      </p:sp>
      <p:sp>
        <p:nvSpPr>
          <p:cNvPr id="4" name="Slide Number Placeholder 3"/>
          <p:cNvSpPr>
            <a:spLocks noGrp="1"/>
          </p:cNvSpPr>
          <p:nvPr>
            <p:ph type="sldNum" sz="quarter" idx="5"/>
          </p:nvPr>
        </p:nvSpPr>
        <p:spPr/>
        <p:txBody>
          <a:bodyPr/>
          <a:lstStyle/>
          <a:p>
            <a:fld id="{02D5E090-F304-9440-9C3C-7D4E06924670}" type="slidenum">
              <a:rPr lang="en-US" smtClean="0"/>
              <a:t>3</a:t>
            </a:fld>
            <a:endParaRPr lang="en-US"/>
          </a:p>
        </p:txBody>
      </p:sp>
    </p:spTree>
    <p:extLst>
      <p:ext uri="{BB962C8B-B14F-4D97-AF65-F5344CB8AC3E}">
        <p14:creationId xmlns:p14="http://schemas.microsoft.com/office/powerpoint/2010/main" val="39398988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All the indicators we have, we have thanks to many contributing partners and their monitoring programs. </a:t>
            </a:r>
          </a:p>
          <a:p>
            <a:endParaRPr lang="en-US" baseline="0" dirty="0"/>
          </a:p>
          <a:p>
            <a:r>
              <a:rPr lang="en-US" baseline="0" dirty="0"/>
              <a:t>These are agencies, tribes, local jurisdictions, and NGOs, countless </a:t>
            </a:r>
            <a:r>
              <a:rPr lang="en-US" sz="1200" b="0" i="0" kern="1200" dirty="0">
                <a:solidFill>
                  <a:schemeClr val="tx1"/>
                </a:solidFill>
                <a:effectLst/>
                <a:latin typeface="+mn-lt"/>
                <a:ea typeface="+mn-ea"/>
                <a:cs typeface="+mn-cs"/>
              </a:rPr>
              <a:t>dedicated scientists and practitioners that serve as the region’s eyes and ears to assess ecosystem</a:t>
            </a:r>
            <a:endParaRPr lang="en-US" baseline="0" dirty="0"/>
          </a:p>
          <a:p>
            <a:endParaRPr lang="en-US" baseline="0" dirty="0"/>
          </a:p>
          <a:p>
            <a:r>
              <a:rPr lang="en-US" baseline="0" dirty="0"/>
              <a:t>We need these programs to keep doing the good work they do, so we can understand and communicate about Puget Sound</a:t>
            </a:r>
          </a:p>
          <a:p>
            <a:endParaRPr lang="en-US" baseline="0" dirty="0"/>
          </a:p>
        </p:txBody>
      </p:sp>
      <p:sp>
        <p:nvSpPr>
          <p:cNvPr id="4" name="Slide Number Placeholder 3"/>
          <p:cNvSpPr>
            <a:spLocks noGrp="1"/>
          </p:cNvSpPr>
          <p:nvPr>
            <p:ph type="sldNum" sz="quarter" idx="5"/>
          </p:nvPr>
        </p:nvSpPr>
        <p:spPr/>
        <p:txBody>
          <a:bodyPr/>
          <a:lstStyle/>
          <a:p>
            <a:fld id="{02D5E090-F304-9440-9C3C-7D4E06924670}" type="slidenum">
              <a:rPr lang="en-US" smtClean="0"/>
              <a:t>30</a:t>
            </a:fld>
            <a:endParaRPr lang="en-US"/>
          </a:p>
        </p:txBody>
      </p:sp>
    </p:spTree>
    <p:extLst>
      <p:ext uri="{BB962C8B-B14F-4D97-AF65-F5344CB8AC3E}">
        <p14:creationId xmlns:p14="http://schemas.microsoft.com/office/powerpoint/2010/main" val="40902494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So, what I have presented so far may make us feel like there’s some pretty</a:t>
            </a:r>
            <a:r>
              <a:rPr lang="en-US" sz="1200" b="0" baseline="0" dirty="0">
                <a:solidFill>
                  <a:schemeClr val="bg1"/>
                </a:solidFill>
              </a:rPr>
              <a:t> grim stories out there, like it’s complicated, but then there’s also some positive signs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baseline="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chemeClr val="bg1"/>
                </a:solidFill>
              </a:rPr>
              <a:t>And it’s the </a:t>
            </a:r>
            <a:r>
              <a:rPr lang="en-US" sz="1200" b="0" dirty="0">
                <a:solidFill>
                  <a:schemeClr val="bg1"/>
                </a:solidFill>
              </a:rPr>
              <a:t>thousands of passionate people who are devoted to seeing the return of a healthy and resilient Puget Sound give us hope</a:t>
            </a:r>
            <a:endParaRPr lang="en-US" sz="800" b="0" dirty="0">
              <a:solidFill>
                <a:schemeClr val="bg1"/>
              </a:solidFill>
              <a:latin typeface="+mn-lt"/>
            </a:endParaRPr>
          </a:p>
          <a:p>
            <a:endParaRPr lang="en-US" b="0" baseline="0" dirty="0"/>
          </a:p>
          <a:p>
            <a:r>
              <a:rPr lang="en-US" b="0" baseline="0" dirty="0"/>
              <a:t>In our latest State of the Sound report, we included three stories to shine light on the efforts currently underway, making a difference</a:t>
            </a:r>
          </a:p>
          <a:p>
            <a:endParaRPr lang="en-US" b="0" baseline="0" dirty="0"/>
          </a:p>
          <a:p>
            <a:r>
              <a:rPr lang="en-US" b="0" baseline="0" dirty="0"/>
              <a:t>I will briefly go over these three stories</a:t>
            </a:r>
          </a:p>
        </p:txBody>
      </p:sp>
      <p:sp>
        <p:nvSpPr>
          <p:cNvPr id="4" name="Slide Number Placeholder 3"/>
          <p:cNvSpPr>
            <a:spLocks noGrp="1"/>
          </p:cNvSpPr>
          <p:nvPr>
            <p:ph type="sldNum" sz="quarter" idx="5"/>
          </p:nvPr>
        </p:nvSpPr>
        <p:spPr/>
        <p:txBody>
          <a:bodyPr/>
          <a:lstStyle/>
          <a:p>
            <a:fld id="{02D5E090-F304-9440-9C3C-7D4E06924670}" type="slidenum">
              <a:rPr lang="en-US" smtClean="0"/>
              <a:t>31</a:t>
            </a:fld>
            <a:endParaRPr lang="en-US"/>
          </a:p>
        </p:txBody>
      </p:sp>
    </p:spTree>
    <p:extLst>
      <p:ext uri="{BB962C8B-B14F-4D97-AF65-F5344CB8AC3E}">
        <p14:creationId xmlns:p14="http://schemas.microsoft.com/office/powerpoint/2010/main" val="18504452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a:t>
            </a:r>
            <a:r>
              <a:rPr lang="en-US" baseline="0" dirty="0"/>
              <a:t> one has to do with culverts</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Culverts block fish from reaching their spawning grounds in many ways. They can become blocked with debris or have too little water flowing through them for fish to swim through, they can be too steep for fish to navigate, or water flowing through the culverts can be moving too quickly for fish to swim upstream.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There’s a need to fix those culverts</a:t>
            </a:r>
            <a:r>
              <a:rPr lang="en-US" sz="1200" b="0" i="0" kern="1200" baseline="0" dirty="0">
                <a:solidFill>
                  <a:schemeClr val="tx1"/>
                </a:solidFill>
                <a:effectLst/>
                <a:latin typeface="+mn-lt"/>
                <a:ea typeface="+mn-ea"/>
                <a:cs typeface="+mn-cs"/>
              </a:rPr>
              <a:t> in our state and it’s a big priority for salmon recovery.</a:t>
            </a:r>
            <a:endParaRPr lang="en-US" dirty="0"/>
          </a:p>
          <a:p>
            <a:endParaRPr lang="en-US" dirty="0"/>
          </a:p>
          <a:p>
            <a:r>
              <a:rPr lang="en-US" dirty="0"/>
              <a:t>Walking countless miles and feeling for pipes in chest deep water, local volunteers clocked nearly 300 days identifying and recording hundreds of road culverts blocking salmon passage. </a:t>
            </a:r>
          </a:p>
          <a:p>
            <a:endParaRPr lang="en-US" dirty="0"/>
          </a:p>
          <a:p>
            <a:r>
              <a:rPr lang="en-US" dirty="0"/>
              <a:t>This is in Clallam</a:t>
            </a:r>
            <a:r>
              <a:rPr lang="en-US" baseline="0" dirty="0"/>
              <a:t> County</a:t>
            </a:r>
          </a:p>
          <a:p>
            <a:endParaRPr lang="en-US" baseline="0" dirty="0"/>
          </a:p>
          <a:p>
            <a:r>
              <a:rPr lang="en-US" baseline="0" dirty="0"/>
              <a:t>It was the </a:t>
            </a:r>
            <a:r>
              <a:rPr lang="en-US" dirty="0"/>
              <a:t>Lower Elwha </a:t>
            </a:r>
            <a:r>
              <a:rPr lang="en-US" dirty="0" err="1"/>
              <a:t>Klallam</a:t>
            </a:r>
            <a:r>
              <a:rPr lang="en-US" dirty="0"/>
              <a:t> Tribe’s Habitat Restoration Manager Mike McHenry that advocated for a mapped inventory of culverts </a:t>
            </a:r>
          </a:p>
          <a:p>
            <a:endParaRPr lang="en-US" dirty="0"/>
          </a:p>
          <a:p>
            <a:r>
              <a:rPr lang="en-US" dirty="0"/>
              <a:t>Once they know where the culverts are,</a:t>
            </a:r>
            <a:r>
              <a:rPr lang="en-US" baseline="0" dirty="0"/>
              <a:t> they can </a:t>
            </a:r>
            <a:r>
              <a:rPr lang="en-US" dirty="0"/>
              <a:t>figure out a plan to remove or fix them so salmon can get through to healthy places to spawn and rear their young.” </a:t>
            </a:r>
          </a:p>
        </p:txBody>
      </p:sp>
      <p:sp>
        <p:nvSpPr>
          <p:cNvPr id="4" name="Slide Number Placeholder 3"/>
          <p:cNvSpPr>
            <a:spLocks noGrp="1"/>
          </p:cNvSpPr>
          <p:nvPr>
            <p:ph type="sldNum" sz="quarter" idx="5"/>
          </p:nvPr>
        </p:nvSpPr>
        <p:spPr/>
        <p:txBody>
          <a:bodyPr/>
          <a:lstStyle/>
          <a:p>
            <a:fld id="{02D5E090-F304-9440-9C3C-7D4E06924670}" type="slidenum">
              <a:rPr lang="en-US" smtClean="0"/>
              <a:t>32</a:t>
            </a:fld>
            <a:endParaRPr lang="en-US"/>
          </a:p>
        </p:txBody>
      </p:sp>
    </p:spTree>
    <p:extLst>
      <p:ext uri="{BB962C8B-B14F-4D97-AF65-F5344CB8AC3E}">
        <p14:creationId xmlns:p14="http://schemas.microsoft.com/office/powerpoint/2010/main" val="1561498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of a map </a:t>
            </a:r>
          </a:p>
          <a:p>
            <a:endParaRPr lang="en-US" dirty="0"/>
          </a:p>
          <a:p>
            <a:r>
              <a:rPr lang="en-US" dirty="0"/>
              <a:t>The dots represent</a:t>
            </a:r>
            <a:r>
              <a:rPr lang="en-US" baseline="0" dirty="0"/>
              <a:t> a culvert that they found</a:t>
            </a:r>
          </a:p>
          <a:p>
            <a:endParaRPr lang="en-US" baseline="0" dirty="0"/>
          </a:p>
          <a:p>
            <a:r>
              <a:rPr lang="en-US" baseline="0" dirty="0"/>
              <a:t>And the colors show their priority order</a:t>
            </a:r>
            <a:endParaRPr lang="en-US" dirty="0"/>
          </a:p>
        </p:txBody>
      </p:sp>
      <p:sp>
        <p:nvSpPr>
          <p:cNvPr id="4" name="Slide Number Placeholder 3"/>
          <p:cNvSpPr>
            <a:spLocks noGrp="1"/>
          </p:cNvSpPr>
          <p:nvPr>
            <p:ph type="sldNum" sz="quarter" idx="10"/>
          </p:nvPr>
        </p:nvSpPr>
        <p:spPr/>
        <p:txBody>
          <a:bodyPr/>
          <a:lstStyle/>
          <a:p>
            <a:fld id="{02D5E090-F304-9440-9C3C-7D4E06924670}" type="slidenum">
              <a:rPr lang="en-US" smtClean="0"/>
              <a:t>33</a:t>
            </a:fld>
            <a:endParaRPr lang="en-US"/>
          </a:p>
        </p:txBody>
      </p:sp>
    </p:spTree>
    <p:extLst>
      <p:ext uri="{BB962C8B-B14F-4D97-AF65-F5344CB8AC3E}">
        <p14:creationId xmlns:p14="http://schemas.microsoft.com/office/powerpoint/2010/main" val="41789843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The second story is about fish, farms and floodplains.</a:t>
            </a:r>
          </a:p>
          <a:p>
            <a:endParaRPr lang="en-US"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These are connected and this story describes the </a:t>
            </a:r>
            <a:r>
              <a:rPr lang="en-US" sz="1200" b="0" i="0" kern="1200" dirty="0">
                <a:solidFill>
                  <a:schemeClr val="tx1"/>
                </a:solidFill>
                <a:effectLst/>
                <a:latin typeface="+mn-lt"/>
                <a:ea typeface="+mn-ea"/>
                <a:cs typeface="+mn-cs"/>
              </a:rPr>
              <a:t>Sustainable Lands Strategy (SLS), </a:t>
            </a:r>
            <a:r>
              <a:rPr lang="en-US" sz="1200" b="0" kern="1200" dirty="0">
                <a:solidFill>
                  <a:schemeClr val="tx1"/>
                </a:solidFill>
                <a:effectLst/>
                <a:latin typeface="+mn-lt"/>
                <a:ea typeface="+mn-ea"/>
                <a:cs typeface="+mn-cs"/>
              </a:rPr>
              <a:t>a </a:t>
            </a:r>
            <a:r>
              <a:rPr lang="en-US" sz="1200" b="0" kern="1200" baseline="0" dirty="0">
                <a:solidFill>
                  <a:schemeClr val="tx1"/>
                </a:solidFill>
                <a:effectLst/>
                <a:latin typeface="+mn-lt"/>
                <a:ea typeface="+mn-ea"/>
                <a:cs typeface="+mn-cs"/>
              </a:rPr>
              <a:t>project that has </a:t>
            </a:r>
            <a:r>
              <a:rPr lang="en-US" sz="1200" b="0" kern="1200" dirty="0">
                <a:solidFill>
                  <a:schemeClr val="tx1"/>
                </a:solidFill>
                <a:effectLst/>
                <a:latin typeface="+mn-lt"/>
                <a:ea typeface="+mn-ea"/>
                <a:cs typeface="+mn-cs"/>
              </a:rPr>
              <a:t>brought the agricultural community, tribes, local government, state and federal agencies, and environmental stakeholders together</a:t>
            </a:r>
            <a:r>
              <a:rPr lang="en-US" sz="1200" b="0" kern="1200" baseline="0" dirty="0">
                <a:solidFill>
                  <a:schemeClr val="tx1"/>
                </a:solidFill>
                <a:effectLst/>
                <a:latin typeface="+mn-lt"/>
                <a:ea typeface="+mn-ea"/>
                <a:cs typeface="+mn-cs"/>
              </a:rPr>
              <a:t> in </a:t>
            </a:r>
            <a:r>
              <a:rPr lang="en-US" sz="1200" b="0" i="0" kern="1200" dirty="0">
                <a:solidFill>
                  <a:schemeClr val="tx1"/>
                </a:solidFill>
                <a:effectLst/>
                <a:latin typeface="+mn-lt"/>
                <a:ea typeface="+mn-ea"/>
                <a:cs typeface="+mn-cs"/>
              </a:rPr>
              <a:t>Snohomish County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SLS recognizes the need for fish, farm and flood management interests to work together and collaboratively develop solutions to shared problems.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the Puget Sound region, farmers are being squeezed by the economics of global commodities, the pressures of development, and the impacts of climate change. Farmers need to deal with environmental impacts affecting their crops and livestock while also making sure their business operations remain financially viable. Climate change has made it more difficult to maintain year-round cattle operations because flooding patterns are now less predictable,</a:t>
            </a:r>
            <a:endParaRPr lang="en-US" sz="120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SLS provides a regional model for collaboration and cooperation, demonstrating how such sustainable agriculture can thrive at the same time as addressing urban sprawl, protecting and restoring threatened salmon and reducing flood risks to residents and infrastructure.</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2D5E090-F304-9440-9C3C-7D4E06924670}" type="slidenum">
              <a:rPr lang="en-US" smtClean="0"/>
              <a:t>34</a:t>
            </a:fld>
            <a:endParaRPr lang="en-US"/>
          </a:p>
        </p:txBody>
      </p:sp>
    </p:spTree>
    <p:extLst>
      <p:ext uri="{BB962C8B-B14F-4D97-AF65-F5344CB8AC3E}">
        <p14:creationId xmlns:p14="http://schemas.microsoft.com/office/powerpoint/2010/main" val="34307814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Agriculture Resilience Plan is an example of product</a:t>
            </a:r>
            <a:r>
              <a:rPr lang="en-US" sz="1200" b="0" i="0" kern="1200" baseline="0" dirty="0">
                <a:solidFill>
                  <a:schemeClr val="tx1"/>
                </a:solidFill>
                <a:effectLst/>
                <a:latin typeface="+mn-lt"/>
                <a:ea typeface="+mn-ea"/>
                <a:cs typeface="+mn-cs"/>
              </a:rPr>
              <a:t> that the SLS supported</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2D5E090-F304-9440-9C3C-7D4E06924670}" type="slidenum">
              <a:rPr lang="en-US" smtClean="0"/>
              <a:t>35</a:t>
            </a:fld>
            <a:endParaRPr lang="en-US"/>
          </a:p>
        </p:txBody>
      </p:sp>
    </p:spTree>
    <p:extLst>
      <p:ext uri="{BB962C8B-B14F-4D97-AF65-F5344CB8AC3E}">
        <p14:creationId xmlns:p14="http://schemas.microsoft.com/office/powerpoint/2010/main" val="22906206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The third and final story is about a</a:t>
            </a:r>
            <a:r>
              <a:rPr lang="en-US" sz="1200" b="0" kern="1200" baseline="0" dirty="0">
                <a:solidFill>
                  <a:schemeClr val="tx1"/>
                </a:solidFill>
                <a:effectLst/>
                <a:latin typeface="+mn-lt"/>
                <a:ea typeface="+mn-ea"/>
                <a:cs typeface="+mn-cs"/>
              </a:rPr>
              <a:t> project in Tacoma</a:t>
            </a:r>
          </a:p>
          <a:p>
            <a:endParaRPr lang="en-US" sz="1200" b="0"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Where </a:t>
            </a:r>
            <a:r>
              <a:rPr lang="en-US" sz="1200" b="0" kern="1200" dirty="0">
                <a:solidFill>
                  <a:schemeClr val="tx1"/>
                </a:solidFill>
                <a:effectLst/>
                <a:latin typeface="+mn-lt"/>
                <a:ea typeface="+mn-ea"/>
                <a:cs typeface="+mn-cs"/>
              </a:rPr>
              <a:t>students, their parents, and local volunteers pried up thousands of pounds of asphalt in the school play ground and replaced</a:t>
            </a:r>
            <a:r>
              <a:rPr lang="en-US" sz="1200" b="0" kern="1200" baseline="0" dirty="0">
                <a:solidFill>
                  <a:schemeClr val="tx1"/>
                </a:solidFill>
                <a:effectLst/>
                <a:latin typeface="+mn-lt"/>
                <a:ea typeface="+mn-ea"/>
                <a:cs typeface="+mn-cs"/>
              </a:rPr>
              <a:t> it with a green space. </a:t>
            </a:r>
          </a:p>
          <a:p>
            <a:endParaRPr lang="en-US" sz="1200" b="0"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Not only this was better for the kids, but it also was good for the environment as you are taking an impervious surface and replacing it with soil and plants, which tend to absorb water.</a:t>
            </a:r>
          </a:p>
          <a:p>
            <a:endParaRPr lang="en-US" sz="1200" b="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Removing the 15,000 square feet of asphalt from Holy Rosary’s parking lot and playground area prevents approximately 360,000 gallons of polluted </a:t>
            </a:r>
            <a:r>
              <a:rPr lang="en-US" sz="1200" b="0" i="0" kern="1200" dirty="0" err="1">
                <a:solidFill>
                  <a:schemeClr val="tx1"/>
                </a:solidFill>
                <a:effectLst/>
                <a:latin typeface="+mn-lt"/>
                <a:ea typeface="+mn-ea"/>
                <a:cs typeface="+mn-cs"/>
              </a:rPr>
              <a:t>stormwater</a:t>
            </a:r>
            <a:r>
              <a:rPr lang="en-US" sz="1200" b="0" i="0" kern="1200" dirty="0">
                <a:solidFill>
                  <a:schemeClr val="tx1"/>
                </a:solidFill>
                <a:effectLst/>
                <a:latin typeface="+mn-lt"/>
                <a:ea typeface="+mn-ea"/>
                <a:cs typeface="+mn-cs"/>
              </a:rPr>
              <a:t> from entering local waterways and instead nourishes a landscape designed to fit the school’s needs.</a:t>
            </a:r>
          </a:p>
          <a:p>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project brought a community together, created a sense of accomplishment, and helped children renew their love of nature.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If we can do that at scale, just imagine what the Puget Sound would be like if hundreds of thousands of square feet of asphalt were transformed into </a:t>
            </a:r>
            <a:r>
              <a:rPr lang="en-US" sz="1200" b="0" i="0" kern="1200" dirty="0" err="1">
                <a:solidFill>
                  <a:schemeClr val="tx1"/>
                </a:solidFill>
                <a:effectLst/>
                <a:latin typeface="+mn-lt"/>
                <a:ea typeface="+mn-ea"/>
                <a:cs typeface="+mn-cs"/>
              </a:rPr>
              <a:t>greenscape</a:t>
            </a:r>
            <a:r>
              <a:rPr lang="en-US" sz="1200" b="0" i="0" kern="1200" dirty="0">
                <a:solidFill>
                  <a:schemeClr val="tx1"/>
                </a:solidFill>
                <a:effectLst/>
                <a:latin typeface="+mn-lt"/>
                <a:ea typeface="+mn-ea"/>
                <a:cs typeface="+mn-cs"/>
              </a:rPr>
              <a:t>. Not only does the </a:t>
            </a:r>
            <a:r>
              <a:rPr lang="en-US" sz="1200" b="0" i="0" kern="1200" dirty="0" err="1">
                <a:solidFill>
                  <a:schemeClr val="tx1"/>
                </a:solidFill>
                <a:effectLst/>
                <a:latin typeface="+mn-lt"/>
                <a:ea typeface="+mn-ea"/>
                <a:cs typeface="+mn-cs"/>
              </a:rPr>
              <a:t>stormwater</a:t>
            </a:r>
            <a:r>
              <a:rPr lang="en-US" sz="1200" b="0" i="0" kern="1200" dirty="0">
                <a:solidFill>
                  <a:schemeClr val="tx1"/>
                </a:solidFill>
                <a:effectLst/>
                <a:latin typeface="+mn-lt"/>
                <a:ea typeface="+mn-ea"/>
                <a:cs typeface="+mn-cs"/>
              </a:rPr>
              <a:t> benefit, just think how much better of a place it would be to live,” reflects Allan Warren, the Communication and Development Director at Pierce Conservation District,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2D5E090-F304-9440-9C3C-7D4E06924670}" type="slidenum">
              <a:rPr lang="en-US" smtClean="0"/>
              <a:t>36</a:t>
            </a:fld>
            <a:endParaRPr lang="en-US"/>
          </a:p>
        </p:txBody>
      </p:sp>
    </p:spTree>
    <p:extLst>
      <p:ext uri="{BB962C8B-B14F-4D97-AF65-F5344CB8AC3E}">
        <p14:creationId xmlns:p14="http://schemas.microsoft.com/office/powerpoint/2010/main" val="20706882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dirty="0">
                <a:solidFill>
                  <a:schemeClr val="tx1"/>
                </a:solidFill>
                <a:effectLst/>
                <a:latin typeface="+mn-lt"/>
                <a:ea typeface="+mn-ea"/>
                <a:cs typeface="+mn-cs"/>
              </a:rPr>
              <a:t>These stories</a:t>
            </a:r>
            <a:r>
              <a:rPr lang="en-US" sz="1200" b="0" i="0" u="none" strike="noStrike" kern="1200" baseline="0" dirty="0">
                <a:solidFill>
                  <a:schemeClr val="tx1"/>
                </a:solidFill>
                <a:effectLst/>
                <a:latin typeface="+mn-lt"/>
                <a:ea typeface="+mn-ea"/>
                <a:cs typeface="+mn-cs"/>
              </a:rPr>
              <a:t> shows that by coming together, great projects happen that can make a difference</a:t>
            </a:r>
          </a:p>
          <a:p>
            <a:pPr fontAlgn="base"/>
            <a:endParaRPr lang="en-US" sz="1200" b="0" i="0" u="none" strike="noStrike" kern="1200" baseline="0" dirty="0">
              <a:solidFill>
                <a:schemeClr val="tx1"/>
              </a:solidFill>
              <a:effectLst/>
              <a:latin typeface="+mn-lt"/>
              <a:ea typeface="+mn-ea"/>
              <a:cs typeface="+mn-cs"/>
            </a:endParaRPr>
          </a:p>
          <a:p>
            <a:pPr fontAlgn="base"/>
            <a:r>
              <a:rPr lang="en-US" sz="1200" b="0" i="0" u="none" strike="noStrike" kern="1200" baseline="0" dirty="0">
                <a:solidFill>
                  <a:schemeClr val="tx1"/>
                </a:solidFill>
                <a:effectLst/>
                <a:latin typeface="+mn-lt"/>
                <a:ea typeface="+mn-ea"/>
                <a:cs typeface="+mn-cs"/>
              </a:rPr>
              <a:t>But these projects need funding too, not just people.</a:t>
            </a:r>
          </a:p>
          <a:p>
            <a:pPr fontAlgn="base"/>
            <a:endParaRPr lang="en-US" sz="1200" b="0" i="0" u="none" strike="noStrike" kern="1200" baseline="0" dirty="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And s</a:t>
            </a:r>
            <a:r>
              <a:rPr lang="en-US" sz="1200" b="0" dirty="0">
                <a:solidFill>
                  <a:schemeClr val="bg1"/>
                </a:solidFill>
              </a:rPr>
              <a:t>ufficient funding for the priority habitat protection and restoration, water quality protection, and salmon recovery programs, described in the Action Agenda for Puget Sound, remains the biggest barrier to recovery. </a:t>
            </a:r>
            <a:endParaRPr lang="en-US" sz="800" b="0" dirty="0">
              <a:solidFill>
                <a:schemeClr val="bg1"/>
              </a:solidFill>
              <a:latin typeface="+mn-lt"/>
            </a:endParaRPr>
          </a:p>
          <a:p>
            <a:pPr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2D5E090-F304-9440-9C3C-7D4E06924670}" type="slidenum">
              <a:rPr lang="en-US" smtClean="0"/>
              <a:t>37</a:t>
            </a:fld>
            <a:endParaRPr lang="en-US"/>
          </a:p>
        </p:txBody>
      </p:sp>
    </p:spTree>
    <p:extLst>
      <p:ext uri="{BB962C8B-B14F-4D97-AF65-F5344CB8AC3E}">
        <p14:creationId xmlns:p14="http://schemas.microsoft.com/office/powerpoint/2010/main" val="33814581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dirty="0">
                <a:solidFill>
                  <a:schemeClr val="tx1"/>
                </a:solidFill>
                <a:effectLst/>
                <a:latin typeface="+mn-lt"/>
                <a:ea typeface="+mn-ea"/>
                <a:cs typeface="+mn-cs"/>
              </a:rPr>
              <a:t>This two figures show the</a:t>
            </a:r>
            <a:r>
              <a:rPr lang="en-US" sz="1200" b="0" i="0" u="none" strike="noStrike" kern="1200" baseline="0" dirty="0">
                <a:solidFill>
                  <a:schemeClr val="tx1"/>
                </a:solidFill>
                <a:effectLst/>
                <a:latin typeface="+mn-lt"/>
                <a:ea typeface="+mn-ea"/>
                <a:cs typeface="+mn-cs"/>
              </a:rPr>
              <a:t> total funding needed to fund all those actions in the AA</a:t>
            </a:r>
          </a:p>
          <a:p>
            <a:pPr fontAlgn="base"/>
            <a:endParaRPr lang="en-US" sz="1200" b="0" i="0" u="none" strike="noStrike" kern="1200" baseline="0" dirty="0">
              <a:solidFill>
                <a:schemeClr val="tx1"/>
              </a:solidFill>
              <a:effectLst/>
              <a:latin typeface="+mn-lt"/>
              <a:ea typeface="+mn-ea"/>
              <a:cs typeface="+mn-cs"/>
            </a:endParaRPr>
          </a:p>
          <a:p>
            <a:pPr fontAlgn="base"/>
            <a:r>
              <a:rPr lang="en-US" sz="1200" b="0" i="0" u="none" strike="noStrike" kern="1200" baseline="0" dirty="0">
                <a:solidFill>
                  <a:schemeClr val="tx1"/>
                </a:solidFill>
                <a:effectLst/>
                <a:latin typeface="+mn-lt"/>
                <a:ea typeface="+mn-ea"/>
                <a:cs typeface="+mn-cs"/>
              </a:rPr>
              <a:t>Let’s just focus on the recent AA</a:t>
            </a:r>
          </a:p>
          <a:p>
            <a:pPr fontAlgn="base"/>
            <a:endParaRPr lang="en-US" sz="1200" b="0" i="0" u="none" strike="noStrike" kern="1200" baseline="0" dirty="0">
              <a:solidFill>
                <a:schemeClr val="tx1"/>
              </a:solidFill>
              <a:effectLst/>
              <a:latin typeface="+mn-lt"/>
              <a:ea typeface="+mn-ea"/>
              <a:cs typeface="+mn-cs"/>
            </a:endParaRPr>
          </a:p>
          <a:p>
            <a:pPr fontAlgn="base"/>
            <a:r>
              <a:rPr lang="en-US" sz="1200" b="0" i="0" u="none" strike="noStrike" kern="1200" baseline="0" dirty="0">
                <a:solidFill>
                  <a:schemeClr val="tx1"/>
                </a:solidFill>
                <a:effectLst/>
                <a:latin typeface="+mn-lt"/>
                <a:ea typeface="+mn-ea"/>
                <a:cs typeface="+mn-cs"/>
              </a:rPr>
              <a:t>We estimated that there was a need for 1.3 billion, for 631 actions</a:t>
            </a:r>
          </a:p>
          <a:p>
            <a:pPr fontAlgn="base"/>
            <a:endParaRPr lang="en-US" sz="1200" b="0" i="0" u="none" strike="noStrike" kern="1200" baseline="0" dirty="0">
              <a:solidFill>
                <a:schemeClr val="tx1"/>
              </a:solidFill>
              <a:effectLst/>
              <a:latin typeface="+mn-lt"/>
              <a:ea typeface="+mn-ea"/>
              <a:cs typeface="+mn-cs"/>
            </a:endParaRPr>
          </a:p>
          <a:p>
            <a:pPr fontAlgn="base"/>
            <a:r>
              <a:rPr lang="en-US" sz="1200" b="0" i="0" u="none" strike="noStrike" kern="1200" baseline="0" dirty="0">
                <a:solidFill>
                  <a:schemeClr val="tx1"/>
                </a:solidFill>
                <a:effectLst/>
                <a:latin typeface="+mn-lt"/>
                <a:ea typeface="+mn-ea"/>
                <a:cs typeface="+mn-cs"/>
              </a:rPr>
              <a:t>And only about 20% so far is funded, or a 80% funding </a:t>
            </a:r>
          </a:p>
          <a:p>
            <a:pPr fontAlgn="base"/>
            <a:endParaRPr lang="en-US" sz="1200" b="0" i="0" u="none" strike="noStrike" kern="1200" baseline="0" dirty="0">
              <a:solidFill>
                <a:schemeClr val="tx1"/>
              </a:solidFill>
              <a:effectLst/>
              <a:latin typeface="+mn-lt"/>
              <a:ea typeface="+mn-ea"/>
              <a:cs typeface="+mn-cs"/>
            </a:endParaRPr>
          </a:p>
          <a:p>
            <a:pPr fontAlgn="base"/>
            <a:r>
              <a:rPr lang="en-US" sz="1200" b="0" i="0" u="none" strike="noStrike" kern="1200" baseline="0" dirty="0">
                <a:solidFill>
                  <a:schemeClr val="tx1"/>
                </a:solidFill>
                <a:effectLst/>
                <a:latin typeface="+mn-lt"/>
                <a:ea typeface="+mn-ea"/>
                <a:cs typeface="+mn-cs"/>
              </a:rPr>
              <a:t>We aren’t done implementing this Action Agenda and more funding will turn up but we know from experience that it won’t be enough</a:t>
            </a:r>
          </a:p>
          <a:p>
            <a:pPr fontAlgn="base"/>
            <a:endParaRPr lang="en-US" sz="1200" b="0" i="0" u="none" strike="noStrike" kern="1200" baseline="0" dirty="0">
              <a:solidFill>
                <a:schemeClr val="tx1"/>
              </a:solidFill>
              <a:effectLst/>
              <a:latin typeface="+mn-lt"/>
              <a:ea typeface="+mn-ea"/>
              <a:cs typeface="+mn-cs"/>
            </a:endParaRPr>
          </a:p>
          <a:p>
            <a:pPr fontAlgn="base"/>
            <a:r>
              <a:rPr lang="en-US" sz="1200" b="0" i="0" u="none" strike="noStrike" kern="1200" baseline="0" dirty="0">
                <a:solidFill>
                  <a:schemeClr val="tx1"/>
                </a:solidFill>
                <a:effectLst/>
                <a:latin typeface="+mn-lt"/>
                <a:ea typeface="+mn-ea"/>
                <a:cs typeface="+mn-cs"/>
              </a:rPr>
              <a:t>So, our indicators may continue </a:t>
            </a:r>
            <a:r>
              <a:rPr lang="en-US" sz="1200" b="0" i="0" u="none" strike="noStrike" kern="1200" baseline="0">
                <a:solidFill>
                  <a:schemeClr val="tx1"/>
                </a:solidFill>
                <a:effectLst/>
                <a:latin typeface="+mn-lt"/>
                <a:ea typeface="+mn-ea"/>
                <a:cs typeface="+mn-cs"/>
              </a:rPr>
              <a:t>to suffer</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2D5E090-F304-9440-9C3C-7D4E06924670}" type="slidenum">
              <a:rPr lang="en-US" smtClean="0"/>
              <a:t>38</a:t>
            </a:fld>
            <a:endParaRPr lang="en-US"/>
          </a:p>
        </p:txBody>
      </p:sp>
    </p:spTree>
    <p:extLst>
      <p:ext uri="{BB962C8B-B14F-4D97-AF65-F5344CB8AC3E}">
        <p14:creationId xmlns:p14="http://schemas.microsoft.com/office/powerpoint/2010/main" val="13872707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dirty="0">
                <a:solidFill>
                  <a:schemeClr val="tx1"/>
                </a:solidFill>
                <a:effectLst/>
                <a:latin typeface="+mn-lt"/>
                <a:ea typeface="+mn-ea"/>
                <a:cs typeface="+mn-cs"/>
              </a:rPr>
              <a:t>Each of us has a role to play in achieving Puget Sound recovery. </a:t>
            </a:r>
          </a:p>
          <a:p>
            <a:pPr fontAlgn="base"/>
            <a:endParaRPr lang="en-US" sz="1200" b="0" i="0" u="none" strike="noStrike" kern="1200" dirty="0">
              <a:solidFill>
                <a:schemeClr val="tx1"/>
              </a:solidFill>
              <a:effectLst/>
              <a:latin typeface="+mn-lt"/>
              <a:ea typeface="+mn-ea"/>
              <a:cs typeface="+mn-cs"/>
            </a:endParaRPr>
          </a:p>
          <a:p>
            <a:pPr fontAlgn="base"/>
            <a:r>
              <a:rPr lang="en-US" sz="1200" b="0" i="0" u="none" strike="noStrike" kern="1200" dirty="0">
                <a:solidFill>
                  <a:schemeClr val="tx1"/>
                </a:solidFill>
                <a:effectLst/>
                <a:latin typeface="+mn-lt"/>
                <a:ea typeface="+mn-ea"/>
                <a:cs typeface="+mn-cs"/>
              </a:rPr>
              <a:t>Our partners, our Puget Sound recovery community,</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we’re all working hard, it’s not enough. We must redouble our efforts to combat climate change and the effects of a growing population that threaten ecosystems and disproportionately affect vulnerable communities. </a:t>
            </a:r>
          </a:p>
          <a:p>
            <a:pPr fontAlgn="base"/>
            <a:endParaRPr lang="en-US" sz="1200" b="0" i="0" u="none" strike="noStrike" kern="1200" dirty="0">
              <a:solidFill>
                <a:schemeClr val="tx1"/>
              </a:solidFill>
              <a:effectLst/>
              <a:latin typeface="+mn-lt"/>
              <a:ea typeface="+mn-ea"/>
              <a:cs typeface="+mn-cs"/>
            </a:endParaRPr>
          </a:p>
          <a:p>
            <a:pPr fontAlgn="base"/>
            <a:r>
              <a:rPr lang="en-US" sz="1200" b="0" i="0" u="none" strike="noStrike" kern="1200" dirty="0">
                <a:solidFill>
                  <a:schemeClr val="tx1"/>
                </a:solidFill>
                <a:effectLst/>
                <a:latin typeface="+mn-lt"/>
                <a:ea typeface="+mn-ea"/>
                <a:cs typeface="+mn-cs"/>
              </a:rPr>
              <a:t>So we put together</a:t>
            </a:r>
            <a:r>
              <a:rPr lang="en-US" sz="1200" b="0" i="0" u="none" strike="noStrike" kern="1200" baseline="0" dirty="0">
                <a:solidFill>
                  <a:schemeClr val="tx1"/>
                </a:solidFill>
                <a:effectLst/>
                <a:latin typeface="+mn-lt"/>
                <a:ea typeface="+mn-ea"/>
                <a:cs typeface="+mn-cs"/>
              </a:rPr>
              <a:t> a call to action in the State of the Sound</a:t>
            </a:r>
          </a:p>
          <a:p>
            <a:pPr fontAlgn="base"/>
            <a:endParaRPr lang="en-US" sz="1200" b="0" i="0" u="none" strike="noStrike" kern="1200" baseline="0" dirty="0">
              <a:solidFill>
                <a:schemeClr val="tx1"/>
              </a:solidFill>
              <a:effectLst/>
              <a:latin typeface="+mn-lt"/>
              <a:ea typeface="+mn-ea"/>
              <a:cs typeface="+mn-cs"/>
            </a:endParaRPr>
          </a:p>
          <a:p>
            <a:pPr fontAlgn="base"/>
            <a:endParaRPr lang="en-US" sz="1200" b="0" i="0" u="none" strike="noStrike" kern="1200" dirty="0">
              <a:solidFill>
                <a:schemeClr val="tx1"/>
              </a:solidFill>
              <a:effectLst/>
              <a:latin typeface="+mn-lt"/>
              <a:ea typeface="+mn-ea"/>
              <a:cs typeface="+mn-cs"/>
            </a:endParaRPr>
          </a:p>
          <a:p>
            <a:pPr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2D5E090-F304-9440-9C3C-7D4E06924670}" type="slidenum">
              <a:rPr lang="en-US" smtClean="0"/>
              <a:t>39</a:t>
            </a:fld>
            <a:endParaRPr lang="en-US"/>
          </a:p>
        </p:txBody>
      </p:sp>
    </p:spTree>
    <p:extLst>
      <p:ext uri="{BB962C8B-B14F-4D97-AF65-F5344CB8AC3E}">
        <p14:creationId xmlns:p14="http://schemas.microsoft.com/office/powerpoint/2010/main" val="4202444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Puget Sound Partnership, a state agency responsible for recovery of Puget Sound</a:t>
            </a:r>
          </a:p>
          <a:p>
            <a:endParaRPr lang="en-US" baseline="0" dirty="0"/>
          </a:p>
          <a:p>
            <a:endParaRPr lang="en-US" dirty="0"/>
          </a:p>
        </p:txBody>
      </p:sp>
      <p:sp>
        <p:nvSpPr>
          <p:cNvPr id="4" name="Slide Number Placeholder 3"/>
          <p:cNvSpPr>
            <a:spLocks noGrp="1"/>
          </p:cNvSpPr>
          <p:nvPr>
            <p:ph type="sldNum" sz="quarter" idx="5"/>
          </p:nvPr>
        </p:nvSpPr>
        <p:spPr/>
        <p:txBody>
          <a:bodyPr/>
          <a:lstStyle/>
          <a:p>
            <a:fld id="{02D5E090-F304-9440-9C3C-7D4E06924670}" type="slidenum">
              <a:rPr lang="en-US" smtClean="0"/>
              <a:t>4</a:t>
            </a:fld>
            <a:endParaRPr lang="en-US"/>
          </a:p>
        </p:txBody>
      </p:sp>
    </p:spTree>
    <p:extLst>
      <p:ext uri="{BB962C8B-B14F-4D97-AF65-F5344CB8AC3E}">
        <p14:creationId xmlns:p14="http://schemas.microsoft.com/office/powerpoint/2010/main" val="40543054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dirty="0">
                <a:solidFill>
                  <a:schemeClr val="tx1"/>
                </a:solidFill>
                <a:effectLst/>
                <a:latin typeface="+mn-lt"/>
                <a:ea typeface="+mn-ea"/>
                <a:cs typeface="+mn-cs"/>
              </a:rPr>
              <a:t>Actions</a:t>
            </a:r>
            <a:r>
              <a:rPr lang="en-US" sz="1200" b="0" i="0" u="none" strike="noStrike" kern="1200" baseline="0" dirty="0">
                <a:solidFill>
                  <a:schemeClr val="tx1"/>
                </a:solidFill>
                <a:effectLst/>
                <a:latin typeface="+mn-lt"/>
                <a:ea typeface="+mn-ea"/>
                <a:cs typeface="+mn-cs"/>
              </a:rPr>
              <a:t> for different parts of the PS recovery community </a:t>
            </a:r>
          </a:p>
          <a:p>
            <a:pPr fontAlgn="base"/>
            <a:endParaRPr lang="en-US" sz="1200" b="0" i="0" u="none" strike="noStrike" kern="1200" baseline="0" dirty="0">
              <a:solidFill>
                <a:schemeClr val="tx1"/>
              </a:solidFill>
              <a:effectLst/>
              <a:latin typeface="+mn-lt"/>
              <a:ea typeface="+mn-ea"/>
              <a:cs typeface="+mn-cs"/>
            </a:endParaRPr>
          </a:p>
          <a:p>
            <a:pPr fontAlgn="base"/>
            <a:r>
              <a:rPr lang="en-US" sz="1200" b="0" i="0" u="none" strike="noStrike" kern="1200" baseline="0" dirty="0">
                <a:solidFill>
                  <a:schemeClr val="tx1"/>
                </a:solidFill>
                <a:effectLst/>
                <a:latin typeface="+mn-lt"/>
                <a:ea typeface="+mn-ea"/>
                <a:cs typeface="+mn-cs"/>
              </a:rPr>
              <a:t>Like the state legislature, state agencies, local government, and congress even</a:t>
            </a:r>
          </a:p>
          <a:p>
            <a:pPr fontAlgn="base"/>
            <a:endParaRPr lang="en-US" sz="1200" b="0" i="0" u="none" strike="noStrike" kern="1200" baseline="0" dirty="0">
              <a:solidFill>
                <a:schemeClr val="tx1"/>
              </a:solidFill>
              <a:effectLst/>
              <a:latin typeface="+mn-lt"/>
              <a:ea typeface="+mn-ea"/>
              <a:cs typeface="+mn-cs"/>
            </a:endParaRPr>
          </a:p>
          <a:p>
            <a:pPr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2D5E090-F304-9440-9C3C-7D4E06924670}" type="slidenum">
              <a:rPr lang="en-US" smtClean="0"/>
              <a:t>40</a:t>
            </a:fld>
            <a:endParaRPr lang="en-US"/>
          </a:p>
        </p:txBody>
      </p:sp>
    </p:spTree>
    <p:extLst>
      <p:ext uri="{BB962C8B-B14F-4D97-AF65-F5344CB8AC3E}">
        <p14:creationId xmlns:p14="http://schemas.microsoft.com/office/powerpoint/2010/main" val="1531695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dirty="0">
                <a:solidFill>
                  <a:schemeClr val="tx1"/>
                </a:solidFill>
                <a:effectLst/>
                <a:latin typeface="+mn-lt"/>
                <a:ea typeface="+mn-ea"/>
                <a:cs typeface="+mn-cs"/>
              </a:rPr>
              <a:t>Also,</a:t>
            </a:r>
            <a:r>
              <a:rPr lang="en-US" sz="1200" b="0" i="0" u="none" strike="noStrike" kern="1200" baseline="0" dirty="0">
                <a:solidFill>
                  <a:schemeClr val="tx1"/>
                </a:solidFill>
                <a:effectLst/>
                <a:latin typeface="+mn-lt"/>
                <a:ea typeface="+mn-ea"/>
                <a:cs typeface="+mn-cs"/>
              </a:rPr>
              <a:t> t</a:t>
            </a:r>
            <a:r>
              <a:rPr lang="en-US" sz="1200" b="0" i="0" u="none" strike="noStrike" kern="1200" dirty="0">
                <a:solidFill>
                  <a:schemeClr val="tx1"/>
                </a:solidFill>
                <a:effectLst/>
                <a:latin typeface="+mn-lt"/>
                <a:ea typeface="+mn-ea"/>
                <a:cs typeface="+mn-cs"/>
              </a:rPr>
              <a:t>ribes, federal agencies, NGOs</a:t>
            </a:r>
            <a:r>
              <a:rPr lang="en-US" sz="1200" b="0" i="0" u="none" strike="noStrike" kern="1200" baseline="0" dirty="0">
                <a:solidFill>
                  <a:schemeClr val="tx1"/>
                </a:solidFill>
                <a:effectLst/>
                <a:latin typeface="+mn-lt"/>
                <a:ea typeface="+mn-ea"/>
                <a:cs typeface="+mn-cs"/>
              </a:rPr>
              <a:t> like yourselves, and us, the Puget Sound Partnership</a:t>
            </a:r>
          </a:p>
          <a:p>
            <a:pPr fontAlgn="base"/>
            <a:endParaRPr lang="en-US" sz="1200" b="0" i="0" u="none" strike="noStrike" kern="1200" baseline="0" dirty="0">
              <a:solidFill>
                <a:schemeClr val="tx1"/>
              </a:solidFill>
              <a:effectLst/>
              <a:latin typeface="+mn-lt"/>
              <a:ea typeface="+mn-ea"/>
              <a:cs typeface="+mn-cs"/>
            </a:endParaRPr>
          </a:p>
          <a:p>
            <a:pPr fontAlgn="base"/>
            <a:r>
              <a:rPr lang="en-US" sz="1200" b="0" i="0" u="none" strike="noStrike" kern="1200" baseline="0" dirty="0">
                <a:solidFill>
                  <a:schemeClr val="tx1"/>
                </a:solidFill>
                <a:effectLst/>
                <a:latin typeface="+mn-lt"/>
                <a:ea typeface="+mn-ea"/>
                <a:cs typeface="+mn-cs"/>
              </a:rPr>
              <a:t>And looking at this call for action for NGOs, I’d say you are doing this!</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2D5E090-F304-9440-9C3C-7D4E06924670}" type="slidenum">
              <a:rPr lang="en-US" smtClean="0"/>
              <a:t>41</a:t>
            </a:fld>
            <a:endParaRPr lang="en-US"/>
          </a:p>
        </p:txBody>
      </p:sp>
    </p:spTree>
    <p:extLst>
      <p:ext uri="{BB962C8B-B14F-4D97-AF65-F5344CB8AC3E}">
        <p14:creationId xmlns:p14="http://schemas.microsoft.com/office/powerpoint/2010/main" val="8446396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dirty="0">
                <a:solidFill>
                  <a:schemeClr val="tx1"/>
                </a:solidFill>
                <a:effectLst/>
                <a:latin typeface="+mn-lt"/>
                <a:ea typeface="+mn-ea"/>
                <a:cs typeface="+mn-cs"/>
              </a:rPr>
              <a:t>And then we have a call for the public</a:t>
            </a:r>
          </a:p>
          <a:p>
            <a:pPr fontAlgn="base"/>
            <a:endParaRPr lang="en-US" sz="1200" b="0" i="0" u="none" strike="noStrike" kern="1200" dirty="0">
              <a:solidFill>
                <a:schemeClr val="tx1"/>
              </a:solidFill>
              <a:effectLst/>
              <a:latin typeface="+mn-lt"/>
              <a:ea typeface="+mn-ea"/>
              <a:cs typeface="+mn-cs"/>
            </a:endParaRPr>
          </a:p>
          <a:p>
            <a:pPr fontAlgn="base"/>
            <a:r>
              <a:rPr lang="en-US" sz="1200" b="0" i="1" u="none" strike="noStrike" kern="1200" dirty="0">
                <a:solidFill>
                  <a:schemeClr val="tx1"/>
                </a:solidFill>
                <a:effectLst/>
                <a:latin typeface="+mn-lt"/>
                <a:ea typeface="+mn-ea"/>
                <a:cs typeface="+mn-cs"/>
              </a:rPr>
              <a:t>Read </a:t>
            </a:r>
          </a:p>
        </p:txBody>
      </p:sp>
      <p:sp>
        <p:nvSpPr>
          <p:cNvPr id="4" name="Slide Number Placeholder 3"/>
          <p:cNvSpPr>
            <a:spLocks noGrp="1"/>
          </p:cNvSpPr>
          <p:nvPr>
            <p:ph type="sldNum" sz="quarter" idx="5"/>
          </p:nvPr>
        </p:nvSpPr>
        <p:spPr/>
        <p:txBody>
          <a:bodyPr/>
          <a:lstStyle/>
          <a:p>
            <a:fld id="{02D5E090-F304-9440-9C3C-7D4E06924670}" type="slidenum">
              <a:rPr lang="en-US" smtClean="0"/>
              <a:t>42</a:t>
            </a:fld>
            <a:endParaRPr lang="en-US"/>
          </a:p>
        </p:txBody>
      </p:sp>
    </p:spTree>
    <p:extLst>
      <p:ext uri="{BB962C8B-B14F-4D97-AF65-F5344CB8AC3E}">
        <p14:creationId xmlns:p14="http://schemas.microsoft.com/office/powerpoint/2010/main" val="17510082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18000"/>
              </a:lnSpc>
            </a:pPr>
            <a:r>
              <a:rPr lang="en-US" sz="1200" b="0" i="0" u="none" strike="noStrike" kern="1200" dirty="0">
                <a:solidFill>
                  <a:schemeClr val="tx1"/>
                </a:solidFill>
                <a:effectLst/>
                <a:latin typeface="+mn-lt"/>
                <a:ea typeface="+mn-ea"/>
                <a:cs typeface="+mn-cs"/>
              </a:rPr>
              <a:t>I also want to mention Orca Recovery Day, as an example where to get involved.</a:t>
            </a:r>
          </a:p>
          <a:p>
            <a:pPr algn="l">
              <a:lnSpc>
                <a:spcPct val="118000"/>
              </a:lnSpc>
            </a:pPr>
            <a:endParaRPr lang="en-US" sz="1200" b="0" i="0" u="none" strike="noStrike" kern="1200" dirty="0">
              <a:solidFill>
                <a:schemeClr val="tx1"/>
              </a:solidFill>
              <a:effectLst/>
              <a:latin typeface="+mn-lt"/>
              <a:ea typeface="+mn-ea"/>
              <a:cs typeface="+mn-cs"/>
            </a:endParaRPr>
          </a:p>
          <a:p>
            <a:pPr algn="l">
              <a:lnSpc>
                <a:spcPct val="118000"/>
              </a:lnSpc>
            </a:pPr>
            <a:r>
              <a:rPr lang="en-US" sz="1200" b="0" i="0" u="none" strike="noStrike" kern="1200" dirty="0">
                <a:solidFill>
                  <a:schemeClr val="tx1"/>
                </a:solidFill>
                <a:effectLst/>
                <a:latin typeface="+mn-lt"/>
                <a:ea typeface="+mn-ea"/>
                <a:cs typeface="+mn-cs"/>
              </a:rPr>
              <a:t>It just happened a few weeks ago,</a:t>
            </a:r>
            <a:r>
              <a:rPr lang="en-US" sz="1200" b="0" i="0" u="none" strike="noStrike" kern="1200" baseline="0" dirty="0">
                <a:solidFill>
                  <a:schemeClr val="tx1"/>
                </a:solidFill>
                <a:effectLst/>
                <a:latin typeface="+mn-lt"/>
                <a:ea typeface="+mn-ea"/>
                <a:cs typeface="+mn-cs"/>
              </a:rPr>
              <a:t> and this event has had huge impact</a:t>
            </a:r>
          </a:p>
          <a:p>
            <a:pPr algn="l">
              <a:lnSpc>
                <a:spcPct val="118000"/>
              </a:lnSpc>
            </a:pPr>
            <a:endParaRPr lang="en-US" sz="1200" b="0" i="0" u="none" strike="noStrike" kern="1200" baseline="0" dirty="0">
              <a:solidFill>
                <a:schemeClr val="tx1"/>
              </a:solidFill>
              <a:effectLst/>
              <a:latin typeface="+mn-lt"/>
              <a:ea typeface="+mn-ea"/>
              <a:cs typeface="+mn-cs"/>
            </a:endParaRPr>
          </a:p>
          <a:p>
            <a:pPr algn="l">
              <a:lnSpc>
                <a:spcPct val="118000"/>
              </a:lnSpc>
            </a:pPr>
            <a:r>
              <a:rPr lang="en-US" sz="1200" b="0" i="0" u="none" strike="noStrike" kern="1200" baseline="0" dirty="0">
                <a:solidFill>
                  <a:schemeClr val="tx1"/>
                </a:solidFill>
                <a:effectLst/>
                <a:latin typeface="+mn-lt"/>
                <a:ea typeface="+mn-ea"/>
                <a:cs typeface="+mn-cs"/>
              </a:rPr>
              <a:t>Read slide…</a:t>
            </a:r>
          </a:p>
          <a:p>
            <a:pPr algn="l">
              <a:lnSpc>
                <a:spcPct val="118000"/>
              </a:lnSpc>
            </a:pPr>
            <a:endParaRPr lang="en-US" sz="1200" b="0" i="0" u="none" strike="noStrike" kern="1200" dirty="0">
              <a:solidFill>
                <a:schemeClr val="tx1"/>
              </a:solidFill>
              <a:effectLst/>
              <a:latin typeface="+mn-lt"/>
              <a:ea typeface="+mn-ea"/>
              <a:cs typeface="+mn-cs"/>
            </a:endParaRPr>
          </a:p>
          <a:p>
            <a:pPr algn="l">
              <a:lnSpc>
                <a:spcPct val="118000"/>
              </a:lnSpc>
            </a:pPr>
            <a:r>
              <a:rPr lang="en-US" sz="1200" b="0" i="0" u="none" strike="noStrike" kern="1200" dirty="0">
                <a:solidFill>
                  <a:schemeClr val="tx1"/>
                </a:solidFill>
                <a:effectLst/>
                <a:latin typeface="+mn-lt"/>
                <a:ea typeface="+mn-ea"/>
                <a:cs typeface="+mn-cs"/>
              </a:rPr>
              <a:t>This is just</a:t>
            </a:r>
            <a:r>
              <a:rPr lang="en-US" sz="1200" b="0" i="0" u="none" strike="noStrike" kern="1200" baseline="0" dirty="0">
                <a:solidFill>
                  <a:schemeClr val="tx1"/>
                </a:solidFill>
                <a:effectLst/>
                <a:latin typeface="+mn-lt"/>
                <a:ea typeface="+mn-ea"/>
                <a:cs typeface="+mn-cs"/>
              </a:rPr>
              <a:t> the second year and m</a:t>
            </a:r>
            <a:r>
              <a:rPr lang="en-US" sz="1200" b="0" i="0" u="none" strike="noStrike" kern="1200" dirty="0">
                <a:solidFill>
                  <a:schemeClr val="tx1"/>
                </a:solidFill>
                <a:effectLst/>
                <a:latin typeface="+mn-lt"/>
                <a:ea typeface="+mn-ea"/>
                <a:cs typeface="+mn-cs"/>
              </a:rPr>
              <a:t>uch</a:t>
            </a:r>
            <a:r>
              <a:rPr lang="en-US" sz="1200" b="0" i="0" u="none" strike="noStrike" kern="1200" baseline="0" dirty="0">
                <a:solidFill>
                  <a:schemeClr val="tx1"/>
                </a:solidFill>
                <a:effectLst/>
                <a:latin typeface="+mn-lt"/>
                <a:ea typeface="+mn-ea"/>
                <a:cs typeface="+mn-cs"/>
              </a:rPr>
              <a:t> larger this year compared to last year</a:t>
            </a:r>
          </a:p>
          <a:p>
            <a:pPr algn="l">
              <a:lnSpc>
                <a:spcPct val="118000"/>
              </a:lnSpc>
            </a:pPr>
            <a:endParaRPr lang="en-US" sz="1200" b="0" i="0" u="none" strike="noStrike" kern="1200" baseline="0" dirty="0">
              <a:solidFill>
                <a:schemeClr val="tx1"/>
              </a:solidFill>
              <a:effectLst/>
              <a:latin typeface="+mn-lt"/>
              <a:ea typeface="+mn-ea"/>
              <a:cs typeface="+mn-cs"/>
            </a:endParaRPr>
          </a:p>
          <a:p>
            <a:pPr algn="l">
              <a:lnSpc>
                <a:spcPct val="118000"/>
              </a:lnSpc>
            </a:pPr>
            <a:r>
              <a:rPr lang="en-US" sz="1200" b="0" i="0" u="none" strike="noStrike" kern="1200" baseline="0" dirty="0">
                <a:solidFill>
                  <a:schemeClr val="tx1"/>
                </a:solidFill>
                <a:effectLst/>
                <a:latin typeface="+mn-lt"/>
                <a:ea typeface="+mn-ea"/>
                <a:cs typeface="+mn-cs"/>
              </a:rPr>
              <a:t>This is an event that offers hope</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2D5E090-F304-9440-9C3C-7D4E06924670}" type="slidenum">
              <a:rPr lang="en-US" smtClean="0"/>
              <a:t>43</a:t>
            </a:fld>
            <a:endParaRPr lang="en-US"/>
          </a:p>
        </p:txBody>
      </p:sp>
    </p:spTree>
    <p:extLst>
      <p:ext uri="{BB962C8B-B14F-4D97-AF65-F5344CB8AC3E}">
        <p14:creationId xmlns:p14="http://schemas.microsoft.com/office/powerpoint/2010/main" val="4821753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D5E090-F304-9440-9C3C-7D4E06924670}" type="slidenum">
              <a:rPr lang="en-US" smtClean="0"/>
              <a:t>44</a:t>
            </a:fld>
            <a:endParaRPr lang="en-US"/>
          </a:p>
        </p:txBody>
      </p:sp>
    </p:spTree>
    <p:extLst>
      <p:ext uri="{BB962C8B-B14F-4D97-AF65-F5344CB8AC3E}">
        <p14:creationId xmlns:p14="http://schemas.microsoft.com/office/powerpoint/2010/main" val="1620044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02D5E090-F304-9440-9C3C-7D4E06924670}" type="slidenum">
              <a:rPr lang="en-US" smtClean="0"/>
              <a:t>5</a:t>
            </a:fld>
            <a:endParaRPr lang="en-US"/>
          </a:p>
        </p:txBody>
      </p:sp>
    </p:spTree>
    <p:extLst>
      <p:ext uri="{BB962C8B-B14F-4D97-AF65-F5344CB8AC3E}">
        <p14:creationId xmlns:p14="http://schemas.microsoft.com/office/powerpoint/2010/main" val="2412511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Non-regulatory</a:t>
            </a:r>
            <a:r>
              <a:rPr lang="en-US" baseline="0" dirty="0"/>
              <a:t> agency, so we don’t administer laws and rules, we don’t have a “stick”</a:t>
            </a:r>
          </a:p>
          <a:p>
            <a:r>
              <a:rPr lang="en-US" baseline="0" dirty="0"/>
              <a:t>But we are the regional entity responsible also for salmon recovery</a:t>
            </a:r>
          </a:p>
          <a:p>
            <a:r>
              <a:rPr lang="en-US" baseline="0" dirty="0"/>
              <a:t>And we are part of the federal National Estuary Program</a:t>
            </a:r>
          </a:p>
          <a:p>
            <a:r>
              <a:rPr lang="en-US" baseline="0" dirty="0"/>
              <a:t>This is the staff, about 50 of us </a:t>
            </a:r>
            <a:endParaRPr lang="en-US" dirty="0"/>
          </a:p>
          <a:p>
            <a:endParaRPr lang="en-US" dirty="0"/>
          </a:p>
          <a:p>
            <a:r>
              <a:rPr lang="en-US" dirty="0"/>
              <a:t>Science &amp; evaluation</a:t>
            </a:r>
          </a:p>
          <a:p>
            <a:r>
              <a:rPr lang="en-US" dirty="0"/>
              <a:t>Integrated planning</a:t>
            </a:r>
          </a:p>
          <a:p>
            <a:r>
              <a:rPr lang="en-US" dirty="0"/>
              <a:t>Communications</a:t>
            </a:r>
          </a:p>
          <a:p>
            <a:r>
              <a:rPr lang="en-US" dirty="0"/>
              <a:t>Government relations</a:t>
            </a:r>
          </a:p>
          <a:p>
            <a:r>
              <a:rPr lang="en-US" dirty="0"/>
              <a:t>Administration and fiscal</a:t>
            </a:r>
          </a:p>
          <a:p>
            <a:r>
              <a:rPr lang="en-US" dirty="0"/>
              <a:t>Science and policy boards</a:t>
            </a:r>
          </a:p>
          <a:p>
            <a:endParaRPr lang="en-US" dirty="0"/>
          </a:p>
        </p:txBody>
      </p:sp>
      <p:sp>
        <p:nvSpPr>
          <p:cNvPr id="4" name="Slide Number Placeholder 3"/>
          <p:cNvSpPr>
            <a:spLocks noGrp="1"/>
          </p:cNvSpPr>
          <p:nvPr>
            <p:ph type="sldNum" sz="quarter" idx="5"/>
          </p:nvPr>
        </p:nvSpPr>
        <p:spPr/>
        <p:txBody>
          <a:bodyPr/>
          <a:lstStyle/>
          <a:p>
            <a:fld id="{02D5E090-F304-9440-9C3C-7D4E06924670}" type="slidenum">
              <a:rPr lang="en-US" smtClean="0"/>
              <a:t>6</a:t>
            </a:fld>
            <a:endParaRPr lang="en-US"/>
          </a:p>
        </p:txBody>
      </p:sp>
    </p:spTree>
    <p:extLst>
      <p:ext uri="{BB962C8B-B14F-4D97-AF65-F5344CB8AC3E}">
        <p14:creationId xmlns:p14="http://schemas.microsoft.com/office/powerpoint/2010/main" val="4193913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Our mission to </a:t>
            </a:r>
            <a:r>
              <a:rPr lang="en-US" sz="1200" dirty="0">
                <a:solidFill>
                  <a:srgbClr val="0B3B5D"/>
                </a:solidFill>
                <a:effectLst>
                  <a:outerShdw blurRad="152400" dist="63500" dir="2640000" sx="99000" sy="99000" algn="tl" rotWithShape="0">
                    <a:schemeClr val="bg1">
                      <a:alpha val="82000"/>
                    </a:schemeClr>
                  </a:outerShdw>
                </a:effectLst>
              </a:rPr>
              <a:t>Accelerate the collective effort to recover and sustain the Puget Sound</a:t>
            </a:r>
          </a:p>
          <a:p>
            <a:endParaRPr lang="en-US" dirty="0"/>
          </a:p>
          <a:p>
            <a:r>
              <a:rPr lang="en-US" dirty="0"/>
              <a:t>We are</a:t>
            </a:r>
            <a:r>
              <a:rPr lang="en-US" baseline="0" dirty="0"/>
              <a:t> the back bone organization</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cultivate partnerships with hundreds of organizations and bring them as partners to the table to coordinate actions to hopefully accelerate recovery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2D5E090-F304-9440-9C3C-7D4E06924670}" type="slidenum">
              <a:rPr lang="en-US" smtClean="0"/>
              <a:t>7</a:t>
            </a:fld>
            <a:endParaRPr lang="en-US"/>
          </a:p>
        </p:txBody>
      </p:sp>
    </p:spTree>
    <p:extLst>
      <p:ext uri="{BB962C8B-B14F-4D97-AF65-F5344CB8AC3E}">
        <p14:creationId xmlns:p14="http://schemas.microsoft.com/office/powerpoint/2010/main" val="1451930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D5E090-F304-9440-9C3C-7D4E06924670}" type="slidenum">
              <a:rPr lang="en-US" smtClean="0"/>
              <a:t>8</a:t>
            </a:fld>
            <a:endParaRPr lang="en-US"/>
          </a:p>
        </p:txBody>
      </p:sp>
    </p:spTree>
    <p:extLst>
      <p:ext uri="{BB962C8B-B14F-4D97-AF65-F5344CB8AC3E}">
        <p14:creationId xmlns:p14="http://schemas.microsoft.com/office/powerpoint/2010/main" val="3011638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More specifically,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help chart the course for</a:t>
            </a:r>
            <a:r>
              <a:rPr lang="en-US" sz="1200" kern="1200" baseline="0" dirty="0">
                <a:solidFill>
                  <a:schemeClr val="tx1"/>
                </a:solidFill>
                <a:effectLst/>
                <a:latin typeface="+mn-lt"/>
                <a:ea typeface="+mn-ea"/>
                <a:cs typeface="+mn-cs"/>
              </a:rPr>
              <a:t> recover, by developing with our partners the plan for recovery (jargon is Action Agenda)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It’s a big list of vetted and ranked projects, </a:t>
            </a:r>
            <a:r>
              <a:rPr lang="en-US" sz="1200" kern="1200" dirty="0">
                <a:solidFill>
                  <a:schemeClr val="tx1"/>
                </a:solidFill>
                <a:effectLst/>
                <a:latin typeface="+mn-lt"/>
                <a:ea typeface="+mn-ea"/>
                <a:cs typeface="+mn-cs"/>
              </a:rPr>
              <a:t>The current one contains over 600 proposed projects from across Puget Sound.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By the</a:t>
            </a:r>
            <a:r>
              <a:rPr lang="en-US" sz="1200" kern="1200" baseline="0" dirty="0">
                <a:solidFill>
                  <a:schemeClr val="tx1"/>
                </a:solidFill>
                <a:effectLst/>
                <a:latin typeface="+mn-lt"/>
                <a:ea typeface="+mn-ea"/>
                <a:cs typeface="+mn-cs"/>
              </a:rPr>
              <a:t> way, you can find all the information on the Action Agenda and the actions on our website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We also have an accountability role to document and measure progress using shared measures called the Vital Signs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And finally, we support partners especially at the local level</a:t>
            </a:r>
          </a:p>
        </p:txBody>
      </p:sp>
      <p:sp>
        <p:nvSpPr>
          <p:cNvPr id="4" name="Slide Number Placeholder 3"/>
          <p:cNvSpPr>
            <a:spLocks noGrp="1"/>
          </p:cNvSpPr>
          <p:nvPr>
            <p:ph type="sldNum" sz="quarter" idx="5"/>
          </p:nvPr>
        </p:nvSpPr>
        <p:spPr/>
        <p:txBody>
          <a:bodyPr/>
          <a:lstStyle/>
          <a:p>
            <a:fld id="{02D5E090-F304-9440-9C3C-7D4E06924670}" type="slidenum">
              <a:rPr lang="en-US" smtClean="0"/>
              <a:t>9</a:t>
            </a:fld>
            <a:endParaRPr lang="en-US"/>
          </a:p>
        </p:txBody>
      </p:sp>
    </p:spTree>
    <p:extLst>
      <p:ext uri="{BB962C8B-B14F-4D97-AF65-F5344CB8AC3E}">
        <p14:creationId xmlns:p14="http://schemas.microsoft.com/office/powerpoint/2010/main" val="2893973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A7863-75E2-5B41-AD75-F80F9BE24D54}"/>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E5B146B-503A-7142-9FC8-6B492F6E27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492276-5E8E-5041-82F6-10B7C71D5417}"/>
              </a:ext>
            </a:extLst>
          </p:cNvPr>
          <p:cNvSpPr>
            <a:spLocks noGrp="1"/>
          </p:cNvSpPr>
          <p:nvPr>
            <p:ph type="dt" sz="half" idx="10"/>
          </p:nvPr>
        </p:nvSpPr>
        <p:spPr>
          <a:xfrm>
            <a:off x="838200" y="6356350"/>
            <a:ext cx="2743200" cy="365125"/>
          </a:xfrm>
          <a:prstGeom prst="rect">
            <a:avLst/>
          </a:prstGeom>
        </p:spPr>
        <p:txBody>
          <a:bodyPr/>
          <a:lstStyle/>
          <a:p>
            <a:fld id="{7D45505A-00D3-DA49-AA8F-39D83B4176DE}" type="datetimeFigureOut">
              <a:rPr lang="en-US" smtClean="0"/>
              <a:t>1/21/2020</a:t>
            </a:fld>
            <a:endParaRPr lang="en-US"/>
          </a:p>
        </p:txBody>
      </p:sp>
      <p:sp>
        <p:nvSpPr>
          <p:cNvPr id="5" name="Footer Placeholder 4">
            <a:extLst>
              <a:ext uri="{FF2B5EF4-FFF2-40B4-BE49-F238E27FC236}">
                <a16:creationId xmlns:a16="http://schemas.microsoft.com/office/drawing/2014/main" id="{65E51B02-0831-3E4C-81A5-80DABCDDD9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1D4D1E-C7C9-8D4A-BCC7-50E21153E64D}"/>
              </a:ext>
            </a:extLst>
          </p:cNvPr>
          <p:cNvSpPr>
            <a:spLocks noGrp="1"/>
          </p:cNvSpPr>
          <p:nvPr>
            <p:ph type="sldNum" sz="quarter" idx="12"/>
          </p:nvPr>
        </p:nvSpPr>
        <p:spPr>
          <a:xfrm>
            <a:off x="8610600" y="6356350"/>
            <a:ext cx="2743200" cy="365125"/>
          </a:xfrm>
          <a:prstGeom prst="rect">
            <a:avLst/>
          </a:prstGeom>
        </p:spPr>
        <p:txBody>
          <a:bodyPr/>
          <a:lstStyle/>
          <a:p>
            <a:fld id="{5056C853-242E-4041-88ED-8EE748FF1D11}" type="slidenum">
              <a:rPr lang="en-US" smtClean="0"/>
              <a:t>‹#›</a:t>
            </a:fld>
            <a:endParaRPr lang="en-US"/>
          </a:p>
        </p:txBody>
      </p:sp>
    </p:spTree>
    <p:extLst>
      <p:ext uri="{BB962C8B-B14F-4D97-AF65-F5344CB8AC3E}">
        <p14:creationId xmlns:p14="http://schemas.microsoft.com/office/powerpoint/2010/main" val="1960015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D7157-0BE5-8E4D-90F4-DA8F46BCB8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F1A747-540F-4747-B4FE-9B27A307B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13A91F-0FCF-0B46-A156-76E7DC7E32BA}"/>
              </a:ext>
            </a:extLst>
          </p:cNvPr>
          <p:cNvSpPr>
            <a:spLocks noGrp="1"/>
          </p:cNvSpPr>
          <p:nvPr>
            <p:ph type="dt" sz="half" idx="10"/>
          </p:nvPr>
        </p:nvSpPr>
        <p:spPr>
          <a:xfrm>
            <a:off x="838200" y="6356350"/>
            <a:ext cx="2743200" cy="365125"/>
          </a:xfrm>
          <a:prstGeom prst="rect">
            <a:avLst/>
          </a:prstGeom>
        </p:spPr>
        <p:txBody>
          <a:bodyPr/>
          <a:lstStyle/>
          <a:p>
            <a:fld id="{7D45505A-00D3-DA49-AA8F-39D83B4176DE}" type="datetimeFigureOut">
              <a:rPr lang="en-US" smtClean="0"/>
              <a:t>1/21/2020</a:t>
            </a:fld>
            <a:endParaRPr lang="en-US"/>
          </a:p>
        </p:txBody>
      </p:sp>
      <p:sp>
        <p:nvSpPr>
          <p:cNvPr id="5" name="Footer Placeholder 4">
            <a:extLst>
              <a:ext uri="{FF2B5EF4-FFF2-40B4-BE49-F238E27FC236}">
                <a16:creationId xmlns:a16="http://schemas.microsoft.com/office/drawing/2014/main" id="{745734C9-5D59-234F-A87B-73AA62F013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B9C780-A98C-AD49-BBEB-1B6AA59B4DA2}"/>
              </a:ext>
            </a:extLst>
          </p:cNvPr>
          <p:cNvSpPr>
            <a:spLocks noGrp="1"/>
          </p:cNvSpPr>
          <p:nvPr>
            <p:ph type="sldNum" sz="quarter" idx="12"/>
          </p:nvPr>
        </p:nvSpPr>
        <p:spPr>
          <a:xfrm>
            <a:off x="8610600" y="6356350"/>
            <a:ext cx="2743200" cy="365125"/>
          </a:xfrm>
          <a:prstGeom prst="rect">
            <a:avLst/>
          </a:prstGeom>
        </p:spPr>
        <p:txBody>
          <a:bodyPr/>
          <a:lstStyle/>
          <a:p>
            <a:fld id="{5056C853-242E-4041-88ED-8EE748FF1D11}" type="slidenum">
              <a:rPr lang="en-US" smtClean="0"/>
              <a:t>‹#›</a:t>
            </a:fld>
            <a:endParaRPr lang="en-US"/>
          </a:p>
        </p:txBody>
      </p:sp>
    </p:spTree>
    <p:extLst>
      <p:ext uri="{BB962C8B-B14F-4D97-AF65-F5344CB8AC3E}">
        <p14:creationId xmlns:p14="http://schemas.microsoft.com/office/powerpoint/2010/main" val="3597554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2114D6-3446-F941-BE3E-55BB7AF5B0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C70988-ABE3-B744-8608-2135B47FF4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6E8FF0-5893-8C4F-AA79-30C1DE005F91}"/>
              </a:ext>
            </a:extLst>
          </p:cNvPr>
          <p:cNvSpPr>
            <a:spLocks noGrp="1"/>
          </p:cNvSpPr>
          <p:nvPr>
            <p:ph type="dt" sz="half" idx="10"/>
          </p:nvPr>
        </p:nvSpPr>
        <p:spPr>
          <a:xfrm>
            <a:off x="838200" y="6356350"/>
            <a:ext cx="2743200" cy="365125"/>
          </a:xfrm>
          <a:prstGeom prst="rect">
            <a:avLst/>
          </a:prstGeom>
        </p:spPr>
        <p:txBody>
          <a:bodyPr/>
          <a:lstStyle/>
          <a:p>
            <a:fld id="{7D45505A-00D3-DA49-AA8F-39D83B4176DE}" type="datetimeFigureOut">
              <a:rPr lang="en-US" smtClean="0"/>
              <a:t>1/21/2020</a:t>
            </a:fld>
            <a:endParaRPr lang="en-US"/>
          </a:p>
        </p:txBody>
      </p:sp>
      <p:sp>
        <p:nvSpPr>
          <p:cNvPr id="5" name="Footer Placeholder 4">
            <a:extLst>
              <a:ext uri="{FF2B5EF4-FFF2-40B4-BE49-F238E27FC236}">
                <a16:creationId xmlns:a16="http://schemas.microsoft.com/office/drawing/2014/main" id="{53397DDB-4308-1749-BD8B-951066CADC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441290-1F51-3043-9EAD-B542C9D623C0}"/>
              </a:ext>
            </a:extLst>
          </p:cNvPr>
          <p:cNvSpPr>
            <a:spLocks noGrp="1"/>
          </p:cNvSpPr>
          <p:nvPr>
            <p:ph type="sldNum" sz="quarter" idx="12"/>
          </p:nvPr>
        </p:nvSpPr>
        <p:spPr>
          <a:xfrm>
            <a:off x="8610600" y="6356350"/>
            <a:ext cx="2743200" cy="365125"/>
          </a:xfrm>
          <a:prstGeom prst="rect">
            <a:avLst/>
          </a:prstGeom>
        </p:spPr>
        <p:txBody>
          <a:bodyPr/>
          <a:lstStyle/>
          <a:p>
            <a:fld id="{5056C853-242E-4041-88ED-8EE748FF1D11}" type="slidenum">
              <a:rPr lang="en-US" smtClean="0"/>
              <a:t>‹#›</a:t>
            </a:fld>
            <a:endParaRPr lang="en-US"/>
          </a:p>
        </p:txBody>
      </p:sp>
    </p:spTree>
    <p:extLst>
      <p:ext uri="{BB962C8B-B14F-4D97-AF65-F5344CB8AC3E}">
        <p14:creationId xmlns:p14="http://schemas.microsoft.com/office/powerpoint/2010/main" val="629374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5B543-0253-304D-B6D0-BB5AB7FBFE80}"/>
              </a:ext>
            </a:extLst>
          </p:cNvPr>
          <p:cNvSpPr>
            <a:spLocks noGrp="1"/>
          </p:cNvSpPr>
          <p:nvPr>
            <p:ph type="title"/>
          </p:nvPr>
        </p:nvSpPr>
        <p:spPr/>
        <p:txBody>
          <a:bodyPr/>
          <a:lstStyle>
            <a:lvl1pPr>
              <a:defRPr>
                <a:solidFill>
                  <a:srgbClr val="0B3B5D"/>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BDCF353-8327-1A48-B73D-DF16B8A9F62C}"/>
              </a:ext>
            </a:extLst>
          </p:cNvPr>
          <p:cNvSpPr>
            <a:spLocks noGrp="1"/>
          </p:cNvSpPr>
          <p:nvPr>
            <p:ph idx="1"/>
          </p:nvPr>
        </p:nvSpPr>
        <p:spPr/>
        <p:txBody>
          <a:bodyPr/>
          <a:lstStyle>
            <a:lvl1pPr>
              <a:defRPr>
                <a:solidFill>
                  <a:srgbClr val="0B3B5D"/>
                </a:solidFill>
              </a:defRPr>
            </a:lvl1pPr>
            <a:lvl2pPr>
              <a:defRPr>
                <a:solidFill>
                  <a:srgbClr val="0B3B5D"/>
                </a:solidFill>
              </a:defRPr>
            </a:lvl2pPr>
            <a:lvl3pPr>
              <a:defRPr>
                <a:solidFill>
                  <a:srgbClr val="0B3B5D"/>
                </a:solidFill>
              </a:defRPr>
            </a:lvl3pPr>
            <a:lvl4pPr>
              <a:defRPr>
                <a:solidFill>
                  <a:srgbClr val="0B3B5D"/>
                </a:solidFill>
              </a:defRPr>
            </a:lvl4pPr>
            <a:lvl5pPr>
              <a:defRPr>
                <a:solidFill>
                  <a:srgbClr val="0B3B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39FB18-DF64-594A-9DAF-2E9311CAA46F}"/>
              </a:ext>
            </a:extLst>
          </p:cNvPr>
          <p:cNvSpPr>
            <a:spLocks noGrp="1"/>
          </p:cNvSpPr>
          <p:nvPr>
            <p:ph type="dt" sz="half" idx="10"/>
          </p:nvPr>
        </p:nvSpPr>
        <p:spPr>
          <a:xfrm>
            <a:off x="838200" y="6356350"/>
            <a:ext cx="2743200" cy="365125"/>
          </a:xfrm>
          <a:prstGeom prst="rect">
            <a:avLst/>
          </a:prstGeom>
        </p:spPr>
        <p:txBody>
          <a:bodyPr/>
          <a:lstStyle/>
          <a:p>
            <a:fld id="{7D45505A-00D3-DA49-AA8F-39D83B4176DE}" type="datetimeFigureOut">
              <a:rPr lang="en-US" smtClean="0"/>
              <a:t>1/21/2020</a:t>
            </a:fld>
            <a:endParaRPr lang="en-US"/>
          </a:p>
        </p:txBody>
      </p:sp>
      <p:sp>
        <p:nvSpPr>
          <p:cNvPr id="5" name="Footer Placeholder 4">
            <a:extLst>
              <a:ext uri="{FF2B5EF4-FFF2-40B4-BE49-F238E27FC236}">
                <a16:creationId xmlns:a16="http://schemas.microsoft.com/office/drawing/2014/main" id="{844C1FAB-E2A1-1743-AD14-B00873C277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28D01F-5D15-AA4D-9959-CC10D00CBA6E}"/>
              </a:ext>
            </a:extLst>
          </p:cNvPr>
          <p:cNvSpPr>
            <a:spLocks noGrp="1"/>
          </p:cNvSpPr>
          <p:nvPr>
            <p:ph type="sldNum" sz="quarter" idx="12"/>
          </p:nvPr>
        </p:nvSpPr>
        <p:spPr>
          <a:xfrm>
            <a:off x="8610600" y="6356350"/>
            <a:ext cx="2743200" cy="365125"/>
          </a:xfrm>
          <a:prstGeom prst="rect">
            <a:avLst/>
          </a:prstGeom>
        </p:spPr>
        <p:txBody>
          <a:bodyPr/>
          <a:lstStyle/>
          <a:p>
            <a:fld id="{5056C853-242E-4041-88ED-8EE748FF1D11}" type="slidenum">
              <a:rPr lang="en-US" smtClean="0"/>
              <a:t>‹#›</a:t>
            </a:fld>
            <a:endParaRPr lang="en-US"/>
          </a:p>
        </p:txBody>
      </p:sp>
    </p:spTree>
    <p:extLst>
      <p:ext uri="{BB962C8B-B14F-4D97-AF65-F5344CB8AC3E}">
        <p14:creationId xmlns:p14="http://schemas.microsoft.com/office/powerpoint/2010/main" val="3008476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52CF5-70B4-6D45-A23C-12000B72B8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9CA9F8-E64B-DD43-8FA0-A7D72233A9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38570D-FAD7-CA49-95E5-E0183A225F69}"/>
              </a:ext>
            </a:extLst>
          </p:cNvPr>
          <p:cNvSpPr>
            <a:spLocks noGrp="1"/>
          </p:cNvSpPr>
          <p:nvPr>
            <p:ph type="dt" sz="half" idx="10"/>
          </p:nvPr>
        </p:nvSpPr>
        <p:spPr>
          <a:xfrm>
            <a:off x="838200" y="6356350"/>
            <a:ext cx="2743200" cy="365125"/>
          </a:xfrm>
          <a:prstGeom prst="rect">
            <a:avLst/>
          </a:prstGeom>
        </p:spPr>
        <p:txBody>
          <a:bodyPr/>
          <a:lstStyle/>
          <a:p>
            <a:fld id="{7D45505A-00D3-DA49-AA8F-39D83B4176DE}" type="datetimeFigureOut">
              <a:rPr lang="en-US" smtClean="0"/>
              <a:t>1/21/2020</a:t>
            </a:fld>
            <a:endParaRPr lang="en-US"/>
          </a:p>
        </p:txBody>
      </p:sp>
      <p:sp>
        <p:nvSpPr>
          <p:cNvPr id="5" name="Footer Placeholder 4">
            <a:extLst>
              <a:ext uri="{FF2B5EF4-FFF2-40B4-BE49-F238E27FC236}">
                <a16:creationId xmlns:a16="http://schemas.microsoft.com/office/drawing/2014/main" id="{2A10F1CF-B3FE-8A47-B335-DFE9D6CE9C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BD3170-8FCA-E240-A2D8-6AE4F622EEE1}"/>
              </a:ext>
            </a:extLst>
          </p:cNvPr>
          <p:cNvSpPr>
            <a:spLocks noGrp="1"/>
          </p:cNvSpPr>
          <p:nvPr>
            <p:ph type="sldNum" sz="quarter" idx="12"/>
          </p:nvPr>
        </p:nvSpPr>
        <p:spPr>
          <a:xfrm>
            <a:off x="8610600" y="6356350"/>
            <a:ext cx="2743200" cy="365125"/>
          </a:xfrm>
          <a:prstGeom prst="rect">
            <a:avLst/>
          </a:prstGeom>
        </p:spPr>
        <p:txBody>
          <a:bodyPr/>
          <a:lstStyle/>
          <a:p>
            <a:fld id="{5056C853-242E-4041-88ED-8EE748FF1D11}" type="slidenum">
              <a:rPr lang="en-US" smtClean="0"/>
              <a:t>‹#›</a:t>
            </a:fld>
            <a:endParaRPr lang="en-US"/>
          </a:p>
        </p:txBody>
      </p:sp>
    </p:spTree>
    <p:extLst>
      <p:ext uri="{BB962C8B-B14F-4D97-AF65-F5344CB8AC3E}">
        <p14:creationId xmlns:p14="http://schemas.microsoft.com/office/powerpoint/2010/main" val="1771791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B2211-75BB-6F41-95C5-815254B51D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DE20BB-98F3-9D40-A0DD-FD6653AED2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917DB-F533-9D4E-A76B-8271831AEA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FB4AF1-D90B-0A4D-BB70-492B9298BE9D}"/>
              </a:ext>
            </a:extLst>
          </p:cNvPr>
          <p:cNvSpPr>
            <a:spLocks noGrp="1"/>
          </p:cNvSpPr>
          <p:nvPr>
            <p:ph type="dt" sz="half" idx="10"/>
          </p:nvPr>
        </p:nvSpPr>
        <p:spPr>
          <a:xfrm>
            <a:off x="838200" y="6356350"/>
            <a:ext cx="2743200" cy="365125"/>
          </a:xfrm>
          <a:prstGeom prst="rect">
            <a:avLst/>
          </a:prstGeom>
        </p:spPr>
        <p:txBody>
          <a:bodyPr/>
          <a:lstStyle/>
          <a:p>
            <a:fld id="{7D45505A-00D3-DA49-AA8F-39D83B4176DE}" type="datetimeFigureOut">
              <a:rPr lang="en-US" smtClean="0"/>
              <a:t>1/21/2020</a:t>
            </a:fld>
            <a:endParaRPr lang="en-US"/>
          </a:p>
        </p:txBody>
      </p:sp>
      <p:sp>
        <p:nvSpPr>
          <p:cNvPr id="6" name="Footer Placeholder 5">
            <a:extLst>
              <a:ext uri="{FF2B5EF4-FFF2-40B4-BE49-F238E27FC236}">
                <a16:creationId xmlns:a16="http://schemas.microsoft.com/office/drawing/2014/main" id="{D106ECB3-A666-EC49-A56F-B7777935CF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84CE15-3C5A-7046-A9AE-18BAE9346E1E}"/>
              </a:ext>
            </a:extLst>
          </p:cNvPr>
          <p:cNvSpPr>
            <a:spLocks noGrp="1"/>
          </p:cNvSpPr>
          <p:nvPr>
            <p:ph type="sldNum" sz="quarter" idx="12"/>
          </p:nvPr>
        </p:nvSpPr>
        <p:spPr>
          <a:xfrm>
            <a:off x="8610600" y="6356350"/>
            <a:ext cx="2743200" cy="365125"/>
          </a:xfrm>
          <a:prstGeom prst="rect">
            <a:avLst/>
          </a:prstGeom>
        </p:spPr>
        <p:txBody>
          <a:bodyPr/>
          <a:lstStyle/>
          <a:p>
            <a:fld id="{5056C853-242E-4041-88ED-8EE748FF1D11}" type="slidenum">
              <a:rPr lang="en-US" smtClean="0"/>
              <a:t>‹#›</a:t>
            </a:fld>
            <a:endParaRPr lang="en-US"/>
          </a:p>
        </p:txBody>
      </p:sp>
    </p:spTree>
    <p:extLst>
      <p:ext uri="{BB962C8B-B14F-4D97-AF65-F5344CB8AC3E}">
        <p14:creationId xmlns:p14="http://schemas.microsoft.com/office/powerpoint/2010/main" val="262147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ECBBA-1583-1342-BE75-94A883AEFC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4E1228-80B3-074A-AE5F-23B11114DC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4BF2DC-60A0-E645-8925-D801DBAC3E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A50EED-B038-4B40-BCF2-7A5A029A72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884EC4-783E-C149-A94D-1CA4F42624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F03330-3FD2-6C4A-8201-EE4C07D29F3A}"/>
              </a:ext>
            </a:extLst>
          </p:cNvPr>
          <p:cNvSpPr>
            <a:spLocks noGrp="1"/>
          </p:cNvSpPr>
          <p:nvPr>
            <p:ph type="dt" sz="half" idx="10"/>
          </p:nvPr>
        </p:nvSpPr>
        <p:spPr>
          <a:xfrm>
            <a:off x="838200" y="6356350"/>
            <a:ext cx="2743200" cy="365125"/>
          </a:xfrm>
          <a:prstGeom prst="rect">
            <a:avLst/>
          </a:prstGeom>
        </p:spPr>
        <p:txBody>
          <a:bodyPr/>
          <a:lstStyle/>
          <a:p>
            <a:fld id="{7D45505A-00D3-DA49-AA8F-39D83B4176DE}" type="datetimeFigureOut">
              <a:rPr lang="en-US" smtClean="0"/>
              <a:t>1/21/2020</a:t>
            </a:fld>
            <a:endParaRPr lang="en-US"/>
          </a:p>
        </p:txBody>
      </p:sp>
      <p:sp>
        <p:nvSpPr>
          <p:cNvPr id="8" name="Footer Placeholder 7">
            <a:extLst>
              <a:ext uri="{FF2B5EF4-FFF2-40B4-BE49-F238E27FC236}">
                <a16:creationId xmlns:a16="http://schemas.microsoft.com/office/drawing/2014/main" id="{A1184C8A-D1FD-1243-B4B3-E766018031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AF0B820-AD29-1C4D-A0B0-5EFFDCCA02E4}"/>
              </a:ext>
            </a:extLst>
          </p:cNvPr>
          <p:cNvSpPr>
            <a:spLocks noGrp="1"/>
          </p:cNvSpPr>
          <p:nvPr>
            <p:ph type="sldNum" sz="quarter" idx="12"/>
          </p:nvPr>
        </p:nvSpPr>
        <p:spPr>
          <a:xfrm>
            <a:off x="8610600" y="6356350"/>
            <a:ext cx="2743200" cy="365125"/>
          </a:xfrm>
          <a:prstGeom prst="rect">
            <a:avLst/>
          </a:prstGeom>
        </p:spPr>
        <p:txBody>
          <a:bodyPr/>
          <a:lstStyle/>
          <a:p>
            <a:fld id="{5056C853-242E-4041-88ED-8EE748FF1D11}" type="slidenum">
              <a:rPr lang="en-US" smtClean="0"/>
              <a:t>‹#›</a:t>
            </a:fld>
            <a:endParaRPr lang="en-US"/>
          </a:p>
        </p:txBody>
      </p:sp>
    </p:spTree>
    <p:extLst>
      <p:ext uri="{BB962C8B-B14F-4D97-AF65-F5344CB8AC3E}">
        <p14:creationId xmlns:p14="http://schemas.microsoft.com/office/powerpoint/2010/main" val="106552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AAF39-E218-DF4E-B3AA-596FA9D4E8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13A01E-77DE-E143-8DC5-D7738AE27F77}"/>
              </a:ext>
            </a:extLst>
          </p:cNvPr>
          <p:cNvSpPr>
            <a:spLocks noGrp="1"/>
          </p:cNvSpPr>
          <p:nvPr>
            <p:ph type="dt" sz="half" idx="10"/>
          </p:nvPr>
        </p:nvSpPr>
        <p:spPr>
          <a:xfrm>
            <a:off x="838200" y="6356350"/>
            <a:ext cx="2743200" cy="365125"/>
          </a:xfrm>
          <a:prstGeom prst="rect">
            <a:avLst/>
          </a:prstGeom>
        </p:spPr>
        <p:txBody>
          <a:bodyPr/>
          <a:lstStyle/>
          <a:p>
            <a:fld id="{7D45505A-00D3-DA49-AA8F-39D83B4176DE}" type="datetimeFigureOut">
              <a:rPr lang="en-US" smtClean="0"/>
              <a:t>1/21/2020</a:t>
            </a:fld>
            <a:endParaRPr lang="en-US"/>
          </a:p>
        </p:txBody>
      </p:sp>
      <p:sp>
        <p:nvSpPr>
          <p:cNvPr id="4" name="Footer Placeholder 3">
            <a:extLst>
              <a:ext uri="{FF2B5EF4-FFF2-40B4-BE49-F238E27FC236}">
                <a16:creationId xmlns:a16="http://schemas.microsoft.com/office/drawing/2014/main" id="{BF720F5A-2025-EF4A-81E0-AB1F4C26A5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86E9BFF-93EC-3D44-A89B-5B2ED95A8534}"/>
              </a:ext>
            </a:extLst>
          </p:cNvPr>
          <p:cNvSpPr>
            <a:spLocks noGrp="1"/>
          </p:cNvSpPr>
          <p:nvPr>
            <p:ph type="sldNum" sz="quarter" idx="12"/>
          </p:nvPr>
        </p:nvSpPr>
        <p:spPr>
          <a:xfrm>
            <a:off x="8610600" y="6356350"/>
            <a:ext cx="2743200" cy="365125"/>
          </a:xfrm>
          <a:prstGeom prst="rect">
            <a:avLst/>
          </a:prstGeom>
        </p:spPr>
        <p:txBody>
          <a:bodyPr/>
          <a:lstStyle/>
          <a:p>
            <a:fld id="{5056C853-242E-4041-88ED-8EE748FF1D11}" type="slidenum">
              <a:rPr lang="en-US" smtClean="0"/>
              <a:t>‹#›</a:t>
            </a:fld>
            <a:endParaRPr lang="en-US"/>
          </a:p>
        </p:txBody>
      </p:sp>
    </p:spTree>
    <p:extLst>
      <p:ext uri="{BB962C8B-B14F-4D97-AF65-F5344CB8AC3E}">
        <p14:creationId xmlns:p14="http://schemas.microsoft.com/office/powerpoint/2010/main" val="3400820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2B9FDB-B37E-E443-AF9A-1C3B10E54CAC}"/>
              </a:ext>
            </a:extLst>
          </p:cNvPr>
          <p:cNvSpPr>
            <a:spLocks noGrp="1"/>
          </p:cNvSpPr>
          <p:nvPr>
            <p:ph type="dt" sz="half" idx="10"/>
          </p:nvPr>
        </p:nvSpPr>
        <p:spPr>
          <a:xfrm>
            <a:off x="838200" y="6356350"/>
            <a:ext cx="2743200" cy="365125"/>
          </a:xfrm>
          <a:prstGeom prst="rect">
            <a:avLst/>
          </a:prstGeom>
        </p:spPr>
        <p:txBody>
          <a:bodyPr/>
          <a:lstStyle/>
          <a:p>
            <a:fld id="{7D45505A-00D3-DA49-AA8F-39D83B4176DE}" type="datetimeFigureOut">
              <a:rPr lang="en-US" smtClean="0"/>
              <a:t>1/21/2020</a:t>
            </a:fld>
            <a:endParaRPr lang="en-US"/>
          </a:p>
        </p:txBody>
      </p:sp>
      <p:sp>
        <p:nvSpPr>
          <p:cNvPr id="3" name="Footer Placeholder 2">
            <a:extLst>
              <a:ext uri="{FF2B5EF4-FFF2-40B4-BE49-F238E27FC236}">
                <a16:creationId xmlns:a16="http://schemas.microsoft.com/office/drawing/2014/main" id="{F2F72168-7BA5-0440-A563-B51834503A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1120CF4-E375-5D48-B65F-A8C2B0CCA9AA}"/>
              </a:ext>
            </a:extLst>
          </p:cNvPr>
          <p:cNvSpPr>
            <a:spLocks noGrp="1"/>
          </p:cNvSpPr>
          <p:nvPr>
            <p:ph type="sldNum" sz="quarter" idx="12"/>
          </p:nvPr>
        </p:nvSpPr>
        <p:spPr>
          <a:xfrm>
            <a:off x="8610600" y="6356350"/>
            <a:ext cx="2743200" cy="365125"/>
          </a:xfrm>
          <a:prstGeom prst="rect">
            <a:avLst/>
          </a:prstGeom>
        </p:spPr>
        <p:txBody>
          <a:bodyPr/>
          <a:lstStyle/>
          <a:p>
            <a:fld id="{5056C853-242E-4041-88ED-8EE748FF1D11}" type="slidenum">
              <a:rPr lang="en-US" smtClean="0"/>
              <a:t>‹#›</a:t>
            </a:fld>
            <a:endParaRPr lang="en-US"/>
          </a:p>
        </p:txBody>
      </p:sp>
    </p:spTree>
    <p:extLst>
      <p:ext uri="{BB962C8B-B14F-4D97-AF65-F5344CB8AC3E}">
        <p14:creationId xmlns:p14="http://schemas.microsoft.com/office/powerpoint/2010/main" val="1296736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81F41-9CBE-5943-9CC0-9F232DBF26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B3E1C2-A8FB-CC40-93FC-FD5944A8D5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3B2218-707D-3B48-B236-E855752DC8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1BB793-0469-4248-90E4-1288E7ED6460}"/>
              </a:ext>
            </a:extLst>
          </p:cNvPr>
          <p:cNvSpPr>
            <a:spLocks noGrp="1"/>
          </p:cNvSpPr>
          <p:nvPr>
            <p:ph type="dt" sz="half" idx="10"/>
          </p:nvPr>
        </p:nvSpPr>
        <p:spPr>
          <a:xfrm>
            <a:off x="838200" y="6356350"/>
            <a:ext cx="2743200" cy="365125"/>
          </a:xfrm>
          <a:prstGeom prst="rect">
            <a:avLst/>
          </a:prstGeom>
        </p:spPr>
        <p:txBody>
          <a:bodyPr/>
          <a:lstStyle/>
          <a:p>
            <a:fld id="{7D45505A-00D3-DA49-AA8F-39D83B4176DE}" type="datetimeFigureOut">
              <a:rPr lang="en-US" smtClean="0"/>
              <a:t>1/21/2020</a:t>
            </a:fld>
            <a:endParaRPr lang="en-US"/>
          </a:p>
        </p:txBody>
      </p:sp>
      <p:sp>
        <p:nvSpPr>
          <p:cNvPr id="6" name="Footer Placeholder 5">
            <a:extLst>
              <a:ext uri="{FF2B5EF4-FFF2-40B4-BE49-F238E27FC236}">
                <a16:creationId xmlns:a16="http://schemas.microsoft.com/office/drawing/2014/main" id="{16514624-A759-F949-BB29-0A0E529C5D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DEE1481-D305-3842-84DF-7C6E1677F275}"/>
              </a:ext>
            </a:extLst>
          </p:cNvPr>
          <p:cNvSpPr>
            <a:spLocks noGrp="1"/>
          </p:cNvSpPr>
          <p:nvPr>
            <p:ph type="sldNum" sz="quarter" idx="12"/>
          </p:nvPr>
        </p:nvSpPr>
        <p:spPr>
          <a:xfrm>
            <a:off x="8610600" y="6356350"/>
            <a:ext cx="2743200" cy="365125"/>
          </a:xfrm>
          <a:prstGeom prst="rect">
            <a:avLst/>
          </a:prstGeom>
        </p:spPr>
        <p:txBody>
          <a:bodyPr/>
          <a:lstStyle/>
          <a:p>
            <a:fld id="{5056C853-242E-4041-88ED-8EE748FF1D11}" type="slidenum">
              <a:rPr lang="en-US" smtClean="0"/>
              <a:t>‹#›</a:t>
            </a:fld>
            <a:endParaRPr lang="en-US"/>
          </a:p>
        </p:txBody>
      </p:sp>
    </p:spTree>
    <p:extLst>
      <p:ext uri="{BB962C8B-B14F-4D97-AF65-F5344CB8AC3E}">
        <p14:creationId xmlns:p14="http://schemas.microsoft.com/office/powerpoint/2010/main" val="2395429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DF42E-85EB-D34B-8BD4-96545DF07C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5A0258-1FEE-BD40-8690-E3F4A673CA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A7AEB9-E1CF-4E40-B186-97B44732CE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0AC482-1F5E-AD4F-8584-05DCA2324946}"/>
              </a:ext>
            </a:extLst>
          </p:cNvPr>
          <p:cNvSpPr>
            <a:spLocks noGrp="1"/>
          </p:cNvSpPr>
          <p:nvPr>
            <p:ph type="dt" sz="half" idx="10"/>
          </p:nvPr>
        </p:nvSpPr>
        <p:spPr>
          <a:xfrm>
            <a:off x="838200" y="6356350"/>
            <a:ext cx="2743200" cy="365125"/>
          </a:xfrm>
          <a:prstGeom prst="rect">
            <a:avLst/>
          </a:prstGeom>
        </p:spPr>
        <p:txBody>
          <a:bodyPr/>
          <a:lstStyle/>
          <a:p>
            <a:fld id="{7D45505A-00D3-DA49-AA8F-39D83B4176DE}" type="datetimeFigureOut">
              <a:rPr lang="en-US" smtClean="0"/>
              <a:t>1/21/2020</a:t>
            </a:fld>
            <a:endParaRPr lang="en-US"/>
          </a:p>
        </p:txBody>
      </p:sp>
      <p:sp>
        <p:nvSpPr>
          <p:cNvPr id="6" name="Footer Placeholder 5">
            <a:extLst>
              <a:ext uri="{FF2B5EF4-FFF2-40B4-BE49-F238E27FC236}">
                <a16:creationId xmlns:a16="http://schemas.microsoft.com/office/drawing/2014/main" id="{B42D2DCC-85E2-BC45-9FF4-C34595A014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9C71A41-168B-2E43-AF86-D6F87B082A4D}"/>
              </a:ext>
            </a:extLst>
          </p:cNvPr>
          <p:cNvSpPr>
            <a:spLocks noGrp="1"/>
          </p:cNvSpPr>
          <p:nvPr>
            <p:ph type="sldNum" sz="quarter" idx="12"/>
          </p:nvPr>
        </p:nvSpPr>
        <p:spPr>
          <a:xfrm>
            <a:off x="8610600" y="6356350"/>
            <a:ext cx="2743200" cy="365125"/>
          </a:xfrm>
          <a:prstGeom prst="rect">
            <a:avLst/>
          </a:prstGeom>
        </p:spPr>
        <p:txBody>
          <a:bodyPr/>
          <a:lstStyle/>
          <a:p>
            <a:fld id="{5056C853-242E-4041-88ED-8EE748FF1D11}" type="slidenum">
              <a:rPr lang="en-US" smtClean="0"/>
              <a:t>‹#›</a:t>
            </a:fld>
            <a:endParaRPr lang="en-US"/>
          </a:p>
        </p:txBody>
      </p:sp>
    </p:spTree>
    <p:extLst>
      <p:ext uri="{BB962C8B-B14F-4D97-AF65-F5344CB8AC3E}">
        <p14:creationId xmlns:p14="http://schemas.microsoft.com/office/powerpoint/2010/main" val="3631855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48F958-3583-3541-A0C4-F087C09425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13E9D8-1F04-6540-B9CF-E4E06D58A9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ACF7BAA3-D94B-3646-8D52-85642FEBB079}"/>
              </a:ext>
            </a:extLst>
          </p:cNvPr>
          <p:cNvSpPr/>
          <p:nvPr userDrawn="1"/>
        </p:nvSpPr>
        <p:spPr>
          <a:xfrm>
            <a:off x="0" y="0"/>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167E061-C208-764D-B40E-9B970574AB5C}"/>
              </a:ext>
            </a:extLst>
          </p:cNvPr>
          <p:cNvSpPr/>
          <p:nvPr userDrawn="1"/>
        </p:nvSpPr>
        <p:spPr>
          <a:xfrm>
            <a:off x="0" y="6538912"/>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65822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coast.noaa.gov/digitalcoast/tools/lca" TargetMode="Externa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hyperlink" Target="https://headwaterseconomics.org/tools/economic-profile-system/" TargetMode="External"/><Relationship Id="rId3" Type="http://schemas.openxmlformats.org/officeDocument/2006/relationships/image" Target="../media/image29.jpg"/><Relationship Id="rId7" Type="http://schemas.openxmlformats.org/officeDocument/2006/relationships/hyperlink" Target="https://apps.bea.gov/iTable/iTable.cfm?acrdn=7&amp;isuri=1&amp;reqid=70&amp;step=1#acrdn=7&amp;isuri=1&amp;reqid=70&amp;step=1"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www.bls.gov/cew/data.htm" TargetMode="External"/><Relationship Id="rId5" Type="http://schemas.openxmlformats.org/officeDocument/2006/relationships/hyperlink" Target="https://coast.noaa.gov/digitalcoast/data/enow.html" TargetMode="Externa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7.tif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bewhalewise.or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3636B3B-52E6-F04E-9810-97E28FE993F3}"/>
              </a:ext>
            </a:extLst>
          </p:cNvPr>
          <p:cNvPicPr>
            <a:picLocks noChangeAspect="1"/>
          </p:cNvPicPr>
          <p:nvPr/>
        </p:nvPicPr>
        <p:blipFill>
          <a:blip r:embed="rId3"/>
          <a:stretch>
            <a:fillRect/>
          </a:stretch>
        </p:blipFill>
        <p:spPr>
          <a:xfrm>
            <a:off x="0" y="12357"/>
            <a:ext cx="12192000" cy="6858000"/>
          </a:xfrm>
          <a:prstGeom prst="rect">
            <a:avLst/>
          </a:prstGeom>
        </p:spPr>
      </p:pic>
      <p:sp>
        <p:nvSpPr>
          <p:cNvPr id="15" name="Rectangle 14">
            <a:extLst>
              <a:ext uri="{FF2B5EF4-FFF2-40B4-BE49-F238E27FC236}">
                <a16:creationId xmlns:a16="http://schemas.microsoft.com/office/drawing/2014/main" id="{8A514BF0-0E36-3B48-93B4-C7E93F56E778}"/>
              </a:ext>
            </a:extLst>
          </p:cNvPr>
          <p:cNvSpPr/>
          <p:nvPr/>
        </p:nvSpPr>
        <p:spPr>
          <a:xfrm>
            <a:off x="0" y="5377912"/>
            <a:ext cx="12192000" cy="1348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574B124-4C7B-0242-8741-FF2F30510181}"/>
              </a:ext>
            </a:extLst>
          </p:cNvPr>
          <p:cNvSpPr/>
          <p:nvPr/>
        </p:nvSpPr>
        <p:spPr>
          <a:xfrm>
            <a:off x="0" y="0"/>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760F2BB1-CA0A-B042-BDA1-5C020D0AEA34}"/>
              </a:ext>
            </a:extLst>
          </p:cNvPr>
          <p:cNvSpPr txBox="1">
            <a:spLocks/>
          </p:cNvSpPr>
          <p:nvPr/>
        </p:nvSpPr>
        <p:spPr>
          <a:xfrm>
            <a:off x="2925404" y="5513848"/>
            <a:ext cx="9144000" cy="1655762"/>
          </a:xfrm>
          <a:prstGeom prst="rect">
            <a:avLst/>
          </a:prstGeom>
          <a:effectLst>
            <a:outerShdw blurRad="50800" dist="38100" dir="2700000" algn="tl" rotWithShape="0">
              <a:prstClr val="black">
                <a:alpha val="40000"/>
              </a:prstClr>
            </a:outerShdw>
          </a:effectLst>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ts val="1500"/>
              </a:lnSpc>
            </a:pPr>
            <a:r>
              <a:rPr lang="en-US" sz="2000" b="1" dirty="0">
                <a:solidFill>
                  <a:srgbClr val="0B3B5D"/>
                </a:solidFill>
              </a:rPr>
              <a:t>Nathalie Hamel (and colleagues)</a:t>
            </a:r>
          </a:p>
          <a:p>
            <a:pPr algn="r">
              <a:lnSpc>
                <a:spcPts val="1500"/>
              </a:lnSpc>
            </a:pPr>
            <a:r>
              <a:rPr lang="en-US" sz="1600" dirty="0">
                <a:solidFill>
                  <a:srgbClr val="0B3B5D"/>
                </a:solidFill>
              </a:rPr>
              <a:t>Vital Signs Reporting Lead, Puget Sound Partnership</a:t>
            </a:r>
          </a:p>
          <a:p>
            <a:pPr algn="r">
              <a:lnSpc>
                <a:spcPts val="1500"/>
              </a:lnSpc>
            </a:pPr>
            <a:r>
              <a:rPr lang="en-US" sz="1600" dirty="0">
                <a:solidFill>
                  <a:srgbClr val="0B3B5D"/>
                </a:solidFill>
              </a:rPr>
              <a:t>November 20, 2019</a:t>
            </a:r>
          </a:p>
        </p:txBody>
      </p:sp>
      <p:sp>
        <p:nvSpPr>
          <p:cNvPr id="7" name="Rectangle 6">
            <a:extLst>
              <a:ext uri="{FF2B5EF4-FFF2-40B4-BE49-F238E27FC236}">
                <a16:creationId xmlns:a16="http://schemas.microsoft.com/office/drawing/2014/main" id="{CF00FA50-82AC-4843-916A-ADBC72FBF75E}"/>
              </a:ext>
            </a:extLst>
          </p:cNvPr>
          <p:cNvSpPr/>
          <p:nvPr/>
        </p:nvSpPr>
        <p:spPr>
          <a:xfrm>
            <a:off x="0" y="6581599"/>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E582769-49E7-864A-A662-1A541787E85E}"/>
              </a:ext>
            </a:extLst>
          </p:cNvPr>
          <p:cNvPicPr>
            <a:picLocks noChangeAspect="1"/>
          </p:cNvPicPr>
          <p:nvPr/>
        </p:nvPicPr>
        <p:blipFill>
          <a:blip r:embed="rId4"/>
          <a:stretch>
            <a:fillRect/>
          </a:stretch>
        </p:blipFill>
        <p:spPr>
          <a:xfrm>
            <a:off x="776099" y="5650464"/>
            <a:ext cx="2385555" cy="497536"/>
          </a:xfrm>
          <a:prstGeom prst="rect">
            <a:avLst/>
          </a:prstGeom>
        </p:spPr>
      </p:pic>
    </p:spTree>
    <p:extLst>
      <p:ext uri="{BB962C8B-B14F-4D97-AF65-F5344CB8AC3E}">
        <p14:creationId xmlns:p14="http://schemas.microsoft.com/office/powerpoint/2010/main" val="2185655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7A74C5-06E2-294E-9225-860527BDE128}"/>
              </a:ext>
            </a:extLst>
          </p:cNvPr>
          <p:cNvSpPr/>
          <p:nvPr/>
        </p:nvSpPr>
        <p:spPr>
          <a:xfrm>
            <a:off x="0" y="0"/>
            <a:ext cx="12192000" cy="6858000"/>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270D19A-F7B1-524A-8EC6-521F4EB836C3}"/>
              </a:ext>
            </a:extLst>
          </p:cNvPr>
          <p:cNvPicPr>
            <a:picLocks noChangeAspect="1"/>
          </p:cNvPicPr>
          <p:nvPr/>
        </p:nvPicPr>
        <p:blipFill>
          <a:blip r:embed="rId3"/>
          <a:stretch>
            <a:fillRect/>
          </a:stretch>
        </p:blipFill>
        <p:spPr>
          <a:xfrm>
            <a:off x="2603500" y="-168910"/>
            <a:ext cx="6985000" cy="7026910"/>
          </a:xfrm>
          <a:prstGeom prst="rect">
            <a:avLst/>
          </a:prstGeom>
        </p:spPr>
      </p:pic>
      <p:pic>
        <p:nvPicPr>
          <p:cNvPr id="4" name="Picture 2" descr="Image result for vital sig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8316" y="2222377"/>
            <a:ext cx="4626642" cy="31350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patient cartoon"/>
          <p:cNvPicPr>
            <a:picLocks noChangeAspect="1" noChangeArrowheads="1"/>
          </p:cNvPicPr>
          <p:nvPr/>
        </p:nvPicPr>
        <p:blipFill rotWithShape="1">
          <a:blip r:embed="rId5">
            <a:extLst>
              <a:ext uri="{28A0092B-C50C-407E-A947-70E740481C1C}">
                <a14:useLocalDpi xmlns:a14="http://schemas.microsoft.com/office/drawing/2010/main" val="0"/>
              </a:ext>
            </a:extLst>
          </a:blip>
          <a:srcRect b="6643"/>
          <a:stretch/>
        </p:blipFill>
        <p:spPr bwMode="auto">
          <a:xfrm>
            <a:off x="6850625" y="2062409"/>
            <a:ext cx="2634518" cy="3295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26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7A74C5-06E2-294E-9225-860527BDE128}"/>
              </a:ext>
            </a:extLst>
          </p:cNvPr>
          <p:cNvSpPr/>
          <p:nvPr/>
        </p:nvSpPr>
        <p:spPr>
          <a:xfrm>
            <a:off x="0" y="0"/>
            <a:ext cx="12192000" cy="6858000"/>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evron 9"/>
          <p:cNvSpPr/>
          <p:nvPr/>
        </p:nvSpPr>
        <p:spPr>
          <a:xfrm>
            <a:off x="546120" y="2505811"/>
            <a:ext cx="3255037" cy="1749682"/>
          </a:xfrm>
          <a:prstGeom prst="chevron">
            <a:avLst/>
          </a:prstGeom>
          <a:solidFill>
            <a:srgbClr val="930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1" name="Chevron 10"/>
          <p:cNvSpPr/>
          <p:nvPr/>
        </p:nvSpPr>
        <p:spPr>
          <a:xfrm>
            <a:off x="3320950" y="2505811"/>
            <a:ext cx="3255037" cy="1749682"/>
          </a:xfrm>
          <a:prstGeom prst="chevron">
            <a:avLst/>
          </a:prstGeom>
          <a:solidFill>
            <a:srgbClr val="CD1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2" name="Chevron 11"/>
          <p:cNvSpPr/>
          <p:nvPr/>
        </p:nvSpPr>
        <p:spPr>
          <a:xfrm>
            <a:off x="6095780" y="2505810"/>
            <a:ext cx="3255037" cy="1749682"/>
          </a:xfrm>
          <a:prstGeom prst="chevron">
            <a:avLst/>
          </a:prstGeom>
          <a:solidFill>
            <a:srgbClr val="E6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4" name="TextBox 13"/>
          <p:cNvSpPr txBox="1"/>
          <p:nvPr/>
        </p:nvSpPr>
        <p:spPr>
          <a:xfrm>
            <a:off x="1387687" y="2740873"/>
            <a:ext cx="2176013" cy="954107"/>
          </a:xfrm>
          <a:prstGeom prst="rect">
            <a:avLst/>
          </a:prstGeom>
          <a:noFill/>
        </p:spPr>
        <p:txBody>
          <a:bodyPr wrap="square" rtlCol="0">
            <a:spAutoFit/>
          </a:bodyPr>
          <a:lstStyle/>
          <a:p>
            <a:r>
              <a:rPr lang="en-US" sz="2800" b="1" dirty="0">
                <a:solidFill>
                  <a:prstClr val="white"/>
                </a:solidFill>
              </a:rPr>
              <a:t>Species and Food Webs</a:t>
            </a:r>
          </a:p>
        </p:txBody>
      </p:sp>
      <p:sp>
        <p:nvSpPr>
          <p:cNvPr id="15" name="TextBox 14"/>
          <p:cNvSpPr txBox="1"/>
          <p:nvPr/>
        </p:nvSpPr>
        <p:spPr>
          <a:xfrm>
            <a:off x="4407727" y="2890844"/>
            <a:ext cx="2176013" cy="523220"/>
          </a:xfrm>
          <a:prstGeom prst="rect">
            <a:avLst/>
          </a:prstGeom>
          <a:noFill/>
        </p:spPr>
        <p:txBody>
          <a:bodyPr wrap="square" rtlCol="0">
            <a:spAutoFit/>
          </a:bodyPr>
          <a:lstStyle/>
          <a:p>
            <a:r>
              <a:rPr lang="en-US" sz="2800" b="1" dirty="0">
                <a:solidFill>
                  <a:prstClr val="white"/>
                </a:solidFill>
              </a:rPr>
              <a:t>Orcas</a:t>
            </a:r>
          </a:p>
        </p:txBody>
      </p:sp>
      <p:sp>
        <p:nvSpPr>
          <p:cNvPr id="16" name="TextBox 15"/>
          <p:cNvSpPr txBox="1"/>
          <p:nvPr/>
        </p:nvSpPr>
        <p:spPr>
          <a:xfrm>
            <a:off x="6953873" y="2832314"/>
            <a:ext cx="2176013" cy="954107"/>
          </a:xfrm>
          <a:prstGeom prst="rect">
            <a:avLst/>
          </a:prstGeom>
          <a:noFill/>
        </p:spPr>
        <p:txBody>
          <a:bodyPr wrap="square" rtlCol="0">
            <a:spAutoFit/>
          </a:bodyPr>
          <a:lstStyle/>
          <a:p>
            <a:r>
              <a:rPr lang="en-US" sz="2800" b="1" dirty="0">
                <a:solidFill>
                  <a:prstClr val="white"/>
                </a:solidFill>
              </a:rPr>
              <a:t>Number of orcas</a:t>
            </a:r>
          </a:p>
        </p:txBody>
      </p:sp>
      <p:sp>
        <p:nvSpPr>
          <p:cNvPr id="17" name="Title 1"/>
          <p:cNvSpPr txBox="1">
            <a:spLocks/>
          </p:cNvSpPr>
          <p:nvPr/>
        </p:nvSpPr>
        <p:spPr>
          <a:xfrm>
            <a:off x="546120" y="462399"/>
            <a:ext cx="952066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How we keep track of recovery</a:t>
            </a:r>
          </a:p>
        </p:txBody>
      </p:sp>
      <p:sp>
        <p:nvSpPr>
          <p:cNvPr id="20" name="TextBox 19"/>
          <p:cNvSpPr txBox="1"/>
          <p:nvPr/>
        </p:nvSpPr>
        <p:spPr>
          <a:xfrm>
            <a:off x="9279586" y="2575850"/>
            <a:ext cx="2391583" cy="1384995"/>
          </a:xfrm>
          <a:prstGeom prst="rect">
            <a:avLst/>
          </a:prstGeom>
          <a:noFill/>
        </p:spPr>
        <p:txBody>
          <a:bodyPr wrap="square" rtlCol="0">
            <a:spAutoFit/>
          </a:bodyPr>
          <a:lstStyle/>
          <a:p>
            <a:pPr algn="ctr"/>
            <a:r>
              <a:rPr lang="en-US" sz="2800" b="1" dirty="0">
                <a:solidFill>
                  <a:prstClr val="white"/>
                </a:solidFill>
              </a:rPr>
              <a:t>Target: </a:t>
            </a:r>
          </a:p>
          <a:p>
            <a:pPr algn="ctr"/>
            <a:r>
              <a:rPr lang="en-US" sz="2800" b="1" dirty="0">
                <a:solidFill>
                  <a:prstClr val="white"/>
                </a:solidFill>
              </a:rPr>
              <a:t>95 orcas by year 2020</a:t>
            </a:r>
          </a:p>
        </p:txBody>
      </p:sp>
      <p:sp>
        <p:nvSpPr>
          <p:cNvPr id="2" name="Oval 1"/>
          <p:cNvSpPr/>
          <p:nvPr/>
        </p:nvSpPr>
        <p:spPr>
          <a:xfrm>
            <a:off x="9159815" y="2132999"/>
            <a:ext cx="2606040" cy="2606040"/>
          </a:xfrm>
          <a:prstGeom prst="ellipse">
            <a:avLst/>
          </a:prstGeom>
          <a:noFill/>
          <a:ln w="5715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9310066" y="2271509"/>
            <a:ext cx="2313432" cy="2315589"/>
          </a:xfrm>
          <a:prstGeom prst="ellipse">
            <a:avLst/>
          </a:prstGeom>
          <a:noFill/>
          <a:ln w="5715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8079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7A74C5-06E2-294E-9225-860527BDE128}"/>
              </a:ext>
            </a:extLst>
          </p:cNvPr>
          <p:cNvSpPr/>
          <p:nvPr/>
        </p:nvSpPr>
        <p:spPr>
          <a:xfrm>
            <a:off x="0" y="0"/>
            <a:ext cx="12192000" cy="3751385"/>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6D7F58D-DAA0-6A49-AF8D-0548D549284A}"/>
              </a:ext>
            </a:extLst>
          </p:cNvPr>
          <p:cNvPicPr>
            <a:picLocks noChangeAspect="1"/>
          </p:cNvPicPr>
          <p:nvPr/>
        </p:nvPicPr>
        <p:blipFill rotWithShape="1">
          <a:blip r:embed="rId3"/>
          <a:srcRect b="56593"/>
          <a:stretch/>
        </p:blipFill>
        <p:spPr>
          <a:xfrm>
            <a:off x="130628" y="-102996"/>
            <a:ext cx="12192000" cy="2976825"/>
          </a:xfrm>
          <a:prstGeom prst="rect">
            <a:avLst/>
          </a:prstGeom>
        </p:spPr>
      </p:pic>
      <p:pic>
        <p:nvPicPr>
          <p:cNvPr id="4" name="Picture 3">
            <a:extLst>
              <a:ext uri="{FF2B5EF4-FFF2-40B4-BE49-F238E27FC236}">
                <a16:creationId xmlns:a16="http://schemas.microsoft.com/office/drawing/2014/main" id="{46D7F58D-DAA0-6A49-AF8D-0548D549284A}"/>
              </a:ext>
            </a:extLst>
          </p:cNvPr>
          <p:cNvPicPr>
            <a:picLocks noChangeAspect="1"/>
          </p:cNvPicPr>
          <p:nvPr/>
        </p:nvPicPr>
        <p:blipFill rotWithShape="1">
          <a:blip r:embed="rId3"/>
          <a:srcRect t="60708"/>
          <a:stretch/>
        </p:blipFill>
        <p:spPr>
          <a:xfrm>
            <a:off x="391886" y="4163368"/>
            <a:ext cx="12192000" cy="2694632"/>
          </a:xfrm>
          <a:prstGeom prst="rect">
            <a:avLst/>
          </a:prstGeom>
        </p:spPr>
      </p:pic>
    </p:spTree>
    <p:extLst>
      <p:ext uri="{BB962C8B-B14F-4D97-AF65-F5344CB8AC3E}">
        <p14:creationId xmlns:p14="http://schemas.microsoft.com/office/powerpoint/2010/main" val="1704396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A37502-9D4B-9244-8089-F2194D7EB3C2}"/>
              </a:ext>
            </a:extLst>
          </p:cNvPr>
          <p:cNvPicPr>
            <a:picLocks noChangeAspect="1"/>
          </p:cNvPicPr>
          <p:nvPr/>
        </p:nvPicPr>
        <p:blipFill>
          <a:blip r:embed="rId3"/>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E7A74C5-06E2-294E-9225-860527BDE128}"/>
              </a:ext>
            </a:extLst>
          </p:cNvPr>
          <p:cNvSpPr/>
          <p:nvPr/>
        </p:nvSpPr>
        <p:spPr>
          <a:xfrm>
            <a:off x="0" y="0"/>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199E87-BD87-5046-84C3-59BBDDED764A}"/>
              </a:ext>
            </a:extLst>
          </p:cNvPr>
          <p:cNvSpPr/>
          <p:nvPr/>
        </p:nvSpPr>
        <p:spPr>
          <a:xfrm>
            <a:off x="0" y="6581599"/>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C221EE85-DA2E-4146-B0A1-9C77C21E6458}"/>
              </a:ext>
            </a:extLst>
          </p:cNvPr>
          <p:cNvSpPr txBox="1">
            <a:spLocks/>
          </p:cNvSpPr>
          <p:nvPr/>
        </p:nvSpPr>
        <p:spPr>
          <a:xfrm>
            <a:off x="1523999" y="593580"/>
            <a:ext cx="9412941" cy="2346844"/>
          </a:xfrm>
          <a:prstGeom prst="rect">
            <a:avLst/>
          </a:prstGeom>
          <a:effectLst/>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Aft>
                <a:spcPts val="1200"/>
              </a:spcAft>
            </a:pPr>
            <a:r>
              <a:rPr lang="en-US" sz="2400" b="1" dirty="0">
                <a:solidFill>
                  <a:schemeClr val="bg1"/>
                </a:solidFill>
              </a:rPr>
              <a:t>NUMBER OF SOUTHERN RESIDENT KILLER WHALES</a:t>
            </a:r>
            <a:endParaRPr lang="en-US" sz="3600" b="1" dirty="0">
              <a:solidFill>
                <a:schemeClr val="bg1"/>
              </a:solidFill>
            </a:endParaRPr>
          </a:p>
          <a:p>
            <a:pPr algn="ctr">
              <a:lnSpc>
                <a:spcPct val="100000"/>
              </a:lnSpc>
              <a:spcAft>
                <a:spcPts val="1200"/>
              </a:spcAft>
            </a:pPr>
            <a:r>
              <a:rPr lang="en-US" sz="3600" b="1" dirty="0">
                <a:solidFill>
                  <a:schemeClr val="bg1"/>
                </a:solidFill>
              </a:rPr>
              <a:t>We are down to 73 whales. Only 2 calves have been born and survived since 2015</a:t>
            </a:r>
          </a:p>
        </p:txBody>
      </p:sp>
      <p:pic>
        <p:nvPicPr>
          <p:cNvPr id="10" name="Picture 9">
            <a:extLst>
              <a:ext uri="{FF2B5EF4-FFF2-40B4-BE49-F238E27FC236}">
                <a16:creationId xmlns:a16="http://schemas.microsoft.com/office/drawing/2014/main" id="{4EE7E4D2-C4A6-F141-8EEA-7ECB808D0249}"/>
              </a:ext>
            </a:extLst>
          </p:cNvPr>
          <p:cNvPicPr>
            <a:picLocks noChangeAspect="1"/>
          </p:cNvPicPr>
          <p:nvPr/>
        </p:nvPicPr>
        <p:blipFill>
          <a:blip r:embed="rId4"/>
          <a:stretch>
            <a:fillRect/>
          </a:stretch>
        </p:blipFill>
        <p:spPr>
          <a:xfrm>
            <a:off x="3865536" y="2324837"/>
            <a:ext cx="4572000" cy="2346960"/>
          </a:xfrm>
          <a:prstGeom prst="rect">
            <a:avLst/>
          </a:prstGeom>
        </p:spPr>
      </p:pic>
    </p:spTree>
    <p:extLst>
      <p:ext uri="{BB962C8B-B14F-4D97-AF65-F5344CB8AC3E}">
        <p14:creationId xmlns:p14="http://schemas.microsoft.com/office/powerpoint/2010/main" val="1411324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A37502-9D4B-9244-8089-F2194D7EB3C2}"/>
              </a:ext>
            </a:extLst>
          </p:cNvPr>
          <p:cNvPicPr>
            <a:picLocks noChangeAspect="1"/>
          </p:cNvPicPr>
          <p:nvPr/>
        </p:nvPicPr>
        <p:blipFill>
          <a:blip r:embed="rId3"/>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E7A74C5-06E2-294E-9225-860527BDE128}"/>
              </a:ext>
            </a:extLst>
          </p:cNvPr>
          <p:cNvSpPr/>
          <p:nvPr/>
        </p:nvSpPr>
        <p:spPr>
          <a:xfrm>
            <a:off x="0" y="0"/>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199E87-BD87-5046-84C3-59BBDDED764A}"/>
              </a:ext>
            </a:extLst>
          </p:cNvPr>
          <p:cNvSpPr/>
          <p:nvPr/>
        </p:nvSpPr>
        <p:spPr>
          <a:xfrm>
            <a:off x="0" y="6581599"/>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D7DC818-AF64-4843-909D-171099D924D8}"/>
              </a:ext>
            </a:extLst>
          </p:cNvPr>
          <p:cNvSpPr txBox="1">
            <a:spLocks/>
          </p:cNvSpPr>
          <p:nvPr/>
        </p:nvSpPr>
        <p:spPr>
          <a:xfrm>
            <a:off x="1524000" y="593580"/>
            <a:ext cx="9144000" cy="1081599"/>
          </a:xfrm>
          <a:prstGeom prst="rect">
            <a:avLst/>
          </a:prstGeom>
          <a:effectLst/>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Aft>
                <a:spcPts val="1200"/>
              </a:spcAft>
            </a:pPr>
            <a:r>
              <a:rPr lang="en-US" sz="2400" b="1" dirty="0">
                <a:solidFill>
                  <a:schemeClr val="bg1"/>
                </a:solidFill>
              </a:rPr>
              <a:t>NUMBER OF SOUTHERN RESIDENT KILLER WHALES</a:t>
            </a:r>
            <a:endParaRPr lang="en-US" sz="3600" b="1" dirty="0">
              <a:solidFill>
                <a:schemeClr val="bg1"/>
              </a:solidFill>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224" t="7082" r="14932"/>
          <a:stretch/>
        </p:blipFill>
        <p:spPr>
          <a:xfrm>
            <a:off x="2229605" y="1212111"/>
            <a:ext cx="7732790" cy="5216377"/>
          </a:xfrm>
          <a:prstGeom prst="rect">
            <a:avLst/>
          </a:prstGeom>
        </p:spPr>
      </p:pic>
      <p:sp>
        <p:nvSpPr>
          <p:cNvPr id="2" name="TextBox 1"/>
          <p:cNvSpPr txBox="1"/>
          <p:nvPr/>
        </p:nvSpPr>
        <p:spPr>
          <a:xfrm>
            <a:off x="8195565" y="6172216"/>
            <a:ext cx="1766830" cy="246221"/>
          </a:xfrm>
          <a:prstGeom prst="rect">
            <a:avLst/>
          </a:prstGeom>
          <a:noFill/>
        </p:spPr>
        <p:txBody>
          <a:bodyPr wrap="none" rtlCol="0">
            <a:spAutoFit/>
          </a:bodyPr>
          <a:lstStyle/>
          <a:p>
            <a:r>
              <a:rPr lang="en-US" sz="1000" dirty="0">
                <a:solidFill>
                  <a:schemeClr val="accent3">
                    <a:lumMod val="50000"/>
                  </a:schemeClr>
                </a:solidFill>
              </a:rPr>
              <a:t>Center for Whale Research </a:t>
            </a:r>
          </a:p>
        </p:txBody>
      </p:sp>
    </p:spTree>
    <p:extLst>
      <p:ext uri="{BB962C8B-B14F-4D97-AF65-F5344CB8AC3E}">
        <p14:creationId xmlns:p14="http://schemas.microsoft.com/office/powerpoint/2010/main" val="2612946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BA406FE-FEB9-8142-966F-06346E8903C4}"/>
              </a:ext>
            </a:extLst>
          </p:cNvPr>
          <p:cNvPicPr>
            <a:picLocks noChangeAspect="1"/>
          </p:cNvPicPr>
          <p:nvPr/>
        </p:nvPicPr>
        <p:blipFill>
          <a:blip r:embed="rId3"/>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E7A74C5-06E2-294E-9225-860527BDE128}"/>
              </a:ext>
            </a:extLst>
          </p:cNvPr>
          <p:cNvSpPr/>
          <p:nvPr/>
        </p:nvSpPr>
        <p:spPr>
          <a:xfrm>
            <a:off x="0" y="0"/>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199E87-BD87-5046-84C3-59BBDDED764A}"/>
              </a:ext>
            </a:extLst>
          </p:cNvPr>
          <p:cNvSpPr/>
          <p:nvPr/>
        </p:nvSpPr>
        <p:spPr>
          <a:xfrm>
            <a:off x="0" y="6581599"/>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BF7DA77-C2A4-9E41-8170-F13C455D5955}"/>
              </a:ext>
            </a:extLst>
          </p:cNvPr>
          <p:cNvSpPr txBox="1">
            <a:spLocks/>
          </p:cNvSpPr>
          <p:nvPr/>
        </p:nvSpPr>
        <p:spPr>
          <a:xfrm>
            <a:off x="1524000" y="593580"/>
            <a:ext cx="9144000" cy="1081599"/>
          </a:xfrm>
          <a:prstGeom prst="rect">
            <a:avLst/>
          </a:prstGeom>
          <a:effectLst/>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Aft>
                <a:spcPts val="1200"/>
              </a:spcAft>
            </a:pPr>
            <a:r>
              <a:rPr lang="en-US" sz="2400" b="1" dirty="0">
                <a:solidFill>
                  <a:schemeClr val="bg1">
                    <a:lumMod val="95000"/>
                  </a:schemeClr>
                </a:solidFill>
                <a:effectLst>
                  <a:outerShdw blurRad="50800" dist="38100" dir="5400000" algn="t" rotWithShape="0">
                    <a:prstClr val="black">
                      <a:alpha val="40000"/>
                    </a:prstClr>
                  </a:outerShdw>
                </a:effectLst>
              </a:rPr>
              <a:t>CHINOOK SALMON POPULATION ABUNDANCE</a:t>
            </a:r>
          </a:p>
          <a:p>
            <a:pPr algn="ctr">
              <a:lnSpc>
                <a:spcPct val="100000"/>
              </a:lnSpc>
              <a:spcAft>
                <a:spcPts val="1200"/>
              </a:spcAft>
            </a:pPr>
            <a:r>
              <a:rPr lang="en-US" sz="3600" b="1" dirty="0">
                <a:solidFill>
                  <a:schemeClr val="bg1">
                    <a:lumMod val="95000"/>
                  </a:schemeClr>
                </a:solidFill>
                <a:effectLst>
                  <a:outerShdw blurRad="50800" dist="38100" dir="5400000" algn="t" rotWithShape="0">
                    <a:prstClr val="black">
                      <a:alpha val="40000"/>
                    </a:prstClr>
                  </a:outerShdw>
                </a:effectLst>
              </a:rPr>
              <a:t>There is little sign of recovery of Puget Sound Chinook populations</a:t>
            </a:r>
          </a:p>
        </p:txBody>
      </p:sp>
      <p:pic>
        <p:nvPicPr>
          <p:cNvPr id="15" name="Picture 14">
            <a:extLst>
              <a:ext uri="{FF2B5EF4-FFF2-40B4-BE49-F238E27FC236}">
                <a16:creationId xmlns:a16="http://schemas.microsoft.com/office/drawing/2014/main" id="{42E87A00-0AA5-4E4F-89A2-11489B99CBA5}"/>
              </a:ext>
            </a:extLst>
          </p:cNvPr>
          <p:cNvPicPr>
            <a:picLocks noChangeAspect="1"/>
          </p:cNvPicPr>
          <p:nvPr/>
        </p:nvPicPr>
        <p:blipFill>
          <a:blip r:embed="rId4"/>
          <a:stretch>
            <a:fillRect/>
          </a:stretch>
        </p:blipFill>
        <p:spPr>
          <a:xfrm>
            <a:off x="3826792" y="2307276"/>
            <a:ext cx="4651496" cy="2387768"/>
          </a:xfrm>
          <a:prstGeom prst="rect">
            <a:avLst/>
          </a:prstGeom>
        </p:spPr>
      </p:pic>
    </p:spTree>
    <p:extLst>
      <p:ext uri="{BB962C8B-B14F-4D97-AF65-F5344CB8AC3E}">
        <p14:creationId xmlns:p14="http://schemas.microsoft.com/office/powerpoint/2010/main" val="903628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BA406FE-FEB9-8142-966F-06346E8903C4}"/>
              </a:ext>
            </a:extLst>
          </p:cNvPr>
          <p:cNvPicPr>
            <a:picLocks noChangeAspect="1"/>
          </p:cNvPicPr>
          <p:nvPr/>
        </p:nvPicPr>
        <p:blipFill>
          <a:blip r:embed="rId3"/>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E7A74C5-06E2-294E-9225-860527BDE128}"/>
              </a:ext>
            </a:extLst>
          </p:cNvPr>
          <p:cNvSpPr/>
          <p:nvPr/>
        </p:nvSpPr>
        <p:spPr>
          <a:xfrm>
            <a:off x="0" y="0"/>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199E87-BD87-5046-84C3-59BBDDED764A}"/>
              </a:ext>
            </a:extLst>
          </p:cNvPr>
          <p:cNvSpPr/>
          <p:nvPr/>
        </p:nvSpPr>
        <p:spPr>
          <a:xfrm>
            <a:off x="0" y="6581599"/>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BF7DA77-C2A4-9E41-8170-F13C455D5955}"/>
              </a:ext>
            </a:extLst>
          </p:cNvPr>
          <p:cNvSpPr txBox="1">
            <a:spLocks/>
          </p:cNvSpPr>
          <p:nvPr/>
        </p:nvSpPr>
        <p:spPr>
          <a:xfrm>
            <a:off x="1524000" y="396361"/>
            <a:ext cx="9144000" cy="1081599"/>
          </a:xfrm>
          <a:prstGeom prst="rect">
            <a:avLst/>
          </a:prstGeom>
          <a:effectLst/>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Aft>
                <a:spcPts val="1200"/>
              </a:spcAft>
            </a:pPr>
            <a:r>
              <a:rPr lang="en-US" sz="2400" b="1" dirty="0">
                <a:solidFill>
                  <a:schemeClr val="bg1">
                    <a:lumMod val="95000"/>
                  </a:schemeClr>
                </a:solidFill>
                <a:effectLst>
                  <a:outerShdw blurRad="50800" dist="38100" dir="5400000" algn="t" rotWithShape="0">
                    <a:prstClr val="black">
                      <a:alpha val="40000"/>
                    </a:prstClr>
                  </a:outerShdw>
                </a:effectLst>
              </a:rPr>
              <a:t>CHINOOK SALMON POPULATION ABUNDANCE</a:t>
            </a:r>
          </a:p>
        </p:txBody>
      </p:sp>
      <p:pic>
        <p:nvPicPr>
          <p:cNvPr id="2" name="Picture 1">
            <a:extLst>
              <a:ext uri="{FF2B5EF4-FFF2-40B4-BE49-F238E27FC236}">
                <a16:creationId xmlns:a16="http://schemas.microsoft.com/office/drawing/2014/main" id="{E6C4F8AD-71D6-9645-9F00-5FA46C3A3D11}"/>
              </a:ext>
            </a:extLst>
          </p:cNvPr>
          <p:cNvPicPr>
            <a:picLocks noChangeAspect="1"/>
          </p:cNvPicPr>
          <p:nvPr/>
        </p:nvPicPr>
        <p:blipFill>
          <a:blip r:embed="rId4"/>
          <a:stretch>
            <a:fillRect/>
          </a:stretch>
        </p:blipFill>
        <p:spPr>
          <a:xfrm>
            <a:off x="1768296" y="921822"/>
            <a:ext cx="8655407" cy="5659777"/>
          </a:xfrm>
          <a:prstGeom prst="rect">
            <a:avLst/>
          </a:prstGeom>
        </p:spPr>
      </p:pic>
      <p:sp>
        <p:nvSpPr>
          <p:cNvPr id="9" name="TextBox 8"/>
          <p:cNvSpPr txBox="1"/>
          <p:nvPr/>
        </p:nvSpPr>
        <p:spPr>
          <a:xfrm>
            <a:off x="1768296" y="6103425"/>
            <a:ext cx="6844535" cy="215444"/>
          </a:xfrm>
          <a:prstGeom prst="rect">
            <a:avLst/>
          </a:prstGeom>
          <a:noFill/>
        </p:spPr>
        <p:txBody>
          <a:bodyPr wrap="square" rtlCol="0">
            <a:spAutoFit/>
          </a:bodyPr>
          <a:lstStyle/>
          <a:p>
            <a:r>
              <a:rPr lang="en-US" sz="800" dirty="0">
                <a:solidFill>
                  <a:schemeClr val="accent3">
                    <a:lumMod val="50000"/>
                  </a:schemeClr>
                </a:solidFill>
              </a:rPr>
              <a:t>Washington Department of Fish and Wildlife, Salmonid Stock Inventory (</a:t>
            </a:r>
            <a:r>
              <a:rPr lang="en-US" sz="800" dirty="0" err="1">
                <a:solidFill>
                  <a:schemeClr val="accent3">
                    <a:lumMod val="50000"/>
                  </a:schemeClr>
                </a:solidFill>
              </a:rPr>
              <a:t>SaSI</a:t>
            </a:r>
            <a:r>
              <a:rPr lang="en-US" sz="800" dirty="0">
                <a:solidFill>
                  <a:schemeClr val="accent3">
                    <a:lumMod val="50000"/>
                  </a:schemeClr>
                </a:solidFill>
              </a:rPr>
              <a:t>) Populations Escapement </a:t>
            </a:r>
          </a:p>
        </p:txBody>
      </p:sp>
      <p:grpSp>
        <p:nvGrpSpPr>
          <p:cNvPr id="3" name="Group 2"/>
          <p:cNvGrpSpPr/>
          <p:nvPr/>
        </p:nvGrpSpPr>
        <p:grpSpPr>
          <a:xfrm>
            <a:off x="1768296" y="903892"/>
            <a:ext cx="8655407" cy="5659777"/>
            <a:chOff x="1768296" y="903892"/>
            <a:chExt cx="8655407" cy="5659777"/>
          </a:xfrm>
        </p:grpSpPr>
        <p:pic>
          <p:nvPicPr>
            <p:cNvPr id="10" name="Picture 9">
              <a:extLst>
                <a:ext uri="{FF2B5EF4-FFF2-40B4-BE49-F238E27FC236}">
                  <a16:creationId xmlns:a16="http://schemas.microsoft.com/office/drawing/2014/main" id="{E6C4F8AD-71D6-9645-9F00-5FA46C3A3D11}"/>
                </a:ext>
              </a:extLst>
            </p:cNvPr>
            <p:cNvPicPr>
              <a:picLocks noChangeAspect="1"/>
            </p:cNvPicPr>
            <p:nvPr/>
          </p:nvPicPr>
          <p:blipFill>
            <a:blip r:embed="rId4"/>
            <a:stretch>
              <a:fillRect/>
            </a:stretch>
          </p:blipFill>
          <p:spPr>
            <a:xfrm>
              <a:off x="1768296" y="903892"/>
              <a:ext cx="8655407" cy="5659777"/>
            </a:xfrm>
            <a:prstGeom prst="rect">
              <a:avLst/>
            </a:prstGeom>
          </p:spPr>
        </p:pic>
        <p:sp>
          <p:nvSpPr>
            <p:cNvPr id="11" name="TextBox 10"/>
            <p:cNvSpPr txBox="1"/>
            <p:nvPr/>
          </p:nvSpPr>
          <p:spPr>
            <a:xfrm>
              <a:off x="1796577" y="6103425"/>
              <a:ext cx="6844535" cy="215444"/>
            </a:xfrm>
            <a:prstGeom prst="rect">
              <a:avLst/>
            </a:prstGeom>
            <a:noFill/>
          </p:spPr>
          <p:txBody>
            <a:bodyPr wrap="square" rtlCol="0">
              <a:spAutoFit/>
            </a:bodyPr>
            <a:lstStyle/>
            <a:p>
              <a:r>
                <a:rPr lang="en-US" sz="800" dirty="0">
                  <a:solidFill>
                    <a:schemeClr val="accent3">
                      <a:lumMod val="50000"/>
                    </a:schemeClr>
                  </a:solidFill>
                </a:rPr>
                <a:t>Washington Department of Fish and Wildlife, Salmonid Stock Inventory (</a:t>
              </a:r>
              <a:r>
                <a:rPr lang="en-US" sz="800" dirty="0" err="1">
                  <a:solidFill>
                    <a:schemeClr val="accent3">
                      <a:lumMod val="50000"/>
                    </a:schemeClr>
                  </a:solidFill>
                </a:rPr>
                <a:t>SaSI</a:t>
              </a:r>
              <a:r>
                <a:rPr lang="en-US" sz="800" dirty="0">
                  <a:solidFill>
                    <a:schemeClr val="accent3">
                      <a:lumMod val="50000"/>
                    </a:schemeClr>
                  </a:solidFill>
                </a:rPr>
                <a:t>) Populations Escapement </a:t>
              </a:r>
            </a:p>
          </p:txBody>
        </p:sp>
      </p:grpSp>
    </p:spTree>
    <p:extLst>
      <p:ext uri="{BB962C8B-B14F-4D97-AF65-F5344CB8AC3E}">
        <p14:creationId xmlns:p14="http://schemas.microsoft.com/office/powerpoint/2010/main" val="3286221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7169"/>
          <a:stretch/>
        </p:blipFill>
        <p:spPr>
          <a:xfrm>
            <a:off x="-6048" y="1"/>
            <a:ext cx="12230705" cy="6781800"/>
          </a:xfrm>
          <a:prstGeom prst="rect">
            <a:avLst/>
          </a:prstGeom>
        </p:spPr>
      </p:pic>
      <p:sp>
        <p:nvSpPr>
          <p:cNvPr id="7" name="Rectangle 6">
            <a:extLst>
              <a:ext uri="{FF2B5EF4-FFF2-40B4-BE49-F238E27FC236}">
                <a16:creationId xmlns:a16="http://schemas.microsoft.com/office/drawing/2014/main" id="{4E7A74C5-06E2-294E-9225-860527BDE128}"/>
              </a:ext>
            </a:extLst>
          </p:cNvPr>
          <p:cNvSpPr/>
          <p:nvPr/>
        </p:nvSpPr>
        <p:spPr>
          <a:xfrm>
            <a:off x="0" y="0"/>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199E87-BD87-5046-84C3-59BBDDED764A}"/>
              </a:ext>
            </a:extLst>
          </p:cNvPr>
          <p:cNvSpPr/>
          <p:nvPr/>
        </p:nvSpPr>
        <p:spPr>
          <a:xfrm>
            <a:off x="0" y="6581599"/>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BF7DA77-C2A4-9E41-8170-F13C455D5955}"/>
              </a:ext>
            </a:extLst>
          </p:cNvPr>
          <p:cNvSpPr txBox="1">
            <a:spLocks/>
          </p:cNvSpPr>
          <p:nvPr/>
        </p:nvSpPr>
        <p:spPr>
          <a:xfrm>
            <a:off x="1524000" y="593580"/>
            <a:ext cx="9144000" cy="1081599"/>
          </a:xfrm>
          <a:prstGeom prst="rect">
            <a:avLst/>
          </a:prstGeom>
          <a:effectLst/>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Aft>
                <a:spcPts val="1200"/>
              </a:spcAft>
            </a:pPr>
            <a:r>
              <a:rPr lang="en-US" sz="2400" b="1" dirty="0">
                <a:solidFill>
                  <a:schemeClr val="bg1">
                    <a:lumMod val="95000"/>
                  </a:schemeClr>
                </a:solidFill>
                <a:effectLst>
                  <a:outerShdw blurRad="50800" dist="38100" dir="5400000" algn="t" rotWithShape="0">
                    <a:prstClr val="black">
                      <a:alpha val="40000"/>
                    </a:prstClr>
                  </a:outerShdw>
                </a:effectLst>
              </a:rPr>
              <a:t>BIOMASS OF SPAWNING PACIFIC HERRING</a:t>
            </a:r>
          </a:p>
          <a:p>
            <a:pPr algn="ctr">
              <a:lnSpc>
                <a:spcPct val="100000"/>
              </a:lnSpc>
              <a:spcAft>
                <a:spcPts val="1200"/>
              </a:spcAft>
            </a:pPr>
            <a:r>
              <a:rPr lang="en-US" sz="3600" b="1" dirty="0">
                <a:solidFill>
                  <a:schemeClr val="bg1">
                    <a:lumMod val="95000"/>
                  </a:schemeClr>
                </a:solidFill>
                <a:effectLst>
                  <a:outerShdw blurRad="50800" dist="38100" dir="5400000" algn="t" rotWithShape="0">
                    <a:prstClr val="black">
                      <a:alpha val="40000"/>
                    </a:prstClr>
                  </a:outerShdw>
                </a:effectLst>
              </a:rPr>
              <a:t>Two of the three stocks have declined since 2010</a:t>
            </a:r>
          </a:p>
        </p:txBody>
      </p:sp>
      <p:pic>
        <p:nvPicPr>
          <p:cNvPr id="9" name="Picture 8">
            <a:extLst>
              <a:ext uri="{FF2B5EF4-FFF2-40B4-BE49-F238E27FC236}">
                <a16:creationId xmlns:a16="http://schemas.microsoft.com/office/drawing/2014/main" id="{C00F9D9D-9B83-7141-85D8-1DF855F895AE}"/>
              </a:ext>
            </a:extLst>
          </p:cNvPr>
          <p:cNvPicPr>
            <a:picLocks noChangeAspect="1"/>
          </p:cNvPicPr>
          <p:nvPr/>
        </p:nvPicPr>
        <p:blipFill>
          <a:blip r:embed="rId4"/>
          <a:stretch>
            <a:fillRect/>
          </a:stretch>
        </p:blipFill>
        <p:spPr>
          <a:xfrm>
            <a:off x="4061479" y="4379018"/>
            <a:ext cx="4572000" cy="2346960"/>
          </a:xfrm>
          <a:prstGeom prst="rect">
            <a:avLst/>
          </a:prstGeom>
        </p:spPr>
      </p:pic>
    </p:spTree>
    <p:extLst>
      <p:ext uri="{BB962C8B-B14F-4D97-AF65-F5344CB8AC3E}">
        <p14:creationId xmlns:p14="http://schemas.microsoft.com/office/powerpoint/2010/main" val="1497274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17169"/>
          <a:stretch/>
        </p:blipFill>
        <p:spPr>
          <a:xfrm>
            <a:off x="-6048" y="1"/>
            <a:ext cx="12230705" cy="6781800"/>
          </a:xfrm>
          <a:prstGeom prst="rect">
            <a:avLst/>
          </a:prstGeom>
        </p:spPr>
      </p:pic>
      <p:sp>
        <p:nvSpPr>
          <p:cNvPr id="7" name="Rectangle 6">
            <a:extLst>
              <a:ext uri="{FF2B5EF4-FFF2-40B4-BE49-F238E27FC236}">
                <a16:creationId xmlns:a16="http://schemas.microsoft.com/office/drawing/2014/main" id="{4E7A74C5-06E2-294E-9225-860527BDE128}"/>
              </a:ext>
            </a:extLst>
          </p:cNvPr>
          <p:cNvSpPr/>
          <p:nvPr/>
        </p:nvSpPr>
        <p:spPr>
          <a:xfrm>
            <a:off x="0" y="0"/>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199E87-BD87-5046-84C3-59BBDDED764A}"/>
              </a:ext>
            </a:extLst>
          </p:cNvPr>
          <p:cNvSpPr/>
          <p:nvPr/>
        </p:nvSpPr>
        <p:spPr>
          <a:xfrm>
            <a:off x="0" y="6581599"/>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BF7DA77-C2A4-9E41-8170-F13C455D5955}"/>
              </a:ext>
            </a:extLst>
          </p:cNvPr>
          <p:cNvSpPr txBox="1">
            <a:spLocks/>
          </p:cNvSpPr>
          <p:nvPr/>
        </p:nvSpPr>
        <p:spPr>
          <a:xfrm>
            <a:off x="1524000" y="593580"/>
            <a:ext cx="9144000" cy="1081599"/>
          </a:xfrm>
          <a:prstGeom prst="rect">
            <a:avLst/>
          </a:prstGeom>
          <a:effectLst/>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Aft>
                <a:spcPts val="1200"/>
              </a:spcAft>
            </a:pPr>
            <a:r>
              <a:rPr lang="en-US" sz="2400" b="1" dirty="0">
                <a:solidFill>
                  <a:schemeClr val="bg1">
                    <a:lumMod val="95000"/>
                  </a:schemeClr>
                </a:solidFill>
                <a:effectLst>
                  <a:outerShdw blurRad="50800" dist="38100" dir="5400000" algn="t" rotWithShape="0">
                    <a:prstClr val="black">
                      <a:alpha val="40000"/>
                    </a:prstClr>
                  </a:outerShdw>
                </a:effectLst>
              </a:rPr>
              <a:t>BIOMASS OF SPAWNING PACIFIC HERRING</a:t>
            </a:r>
          </a:p>
        </p:txBody>
      </p:sp>
      <p:grpSp>
        <p:nvGrpSpPr>
          <p:cNvPr id="11" name="Group 10"/>
          <p:cNvGrpSpPr/>
          <p:nvPr/>
        </p:nvGrpSpPr>
        <p:grpSpPr>
          <a:xfrm>
            <a:off x="1500104" y="1278889"/>
            <a:ext cx="9271591" cy="5214154"/>
            <a:chOff x="1500104" y="1278889"/>
            <a:chExt cx="9271591" cy="5214154"/>
          </a:xfrm>
        </p:grpSpPr>
        <p:pic>
          <p:nvPicPr>
            <p:cNvPr id="2" name="Picture 1">
              <a:extLst>
                <a:ext uri="{FF2B5EF4-FFF2-40B4-BE49-F238E27FC236}">
                  <a16:creationId xmlns:a16="http://schemas.microsoft.com/office/drawing/2014/main" id="{DE3B2FC1-E13A-7B48-8F54-3CBDD0F847FB}"/>
                </a:ext>
              </a:extLst>
            </p:cNvPr>
            <p:cNvPicPr>
              <a:picLocks noChangeAspect="1"/>
            </p:cNvPicPr>
            <p:nvPr/>
          </p:nvPicPr>
          <p:blipFill rotWithShape="1">
            <a:blip r:embed="rId4"/>
            <a:srcRect b="19002"/>
            <a:stretch/>
          </p:blipFill>
          <p:spPr>
            <a:xfrm>
              <a:off x="1500104" y="1278889"/>
              <a:ext cx="9167896" cy="4955074"/>
            </a:xfrm>
            <a:prstGeom prst="rect">
              <a:avLst/>
            </a:prstGeom>
          </p:spPr>
        </p:pic>
        <p:sp>
          <p:nvSpPr>
            <p:cNvPr id="9" name="TextBox 8"/>
            <p:cNvSpPr txBox="1"/>
            <p:nvPr/>
          </p:nvSpPr>
          <p:spPr>
            <a:xfrm>
              <a:off x="5960763" y="6246822"/>
              <a:ext cx="4810932" cy="246221"/>
            </a:xfrm>
            <a:prstGeom prst="rect">
              <a:avLst/>
            </a:prstGeom>
            <a:noFill/>
          </p:spPr>
          <p:txBody>
            <a:bodyPr wrap="none" rtlCol="0">
              <a:spAutoFit/>
            </a:bodyPr>
            <a:lstStyle/>
            <a:p>
              <a:r>
                <a:rPr lang="en-US" sz="1000" dirty="0"/>
                <a:t>Washington State Department of Fish and Wildlife, Marine Fish Unit (Forage Fish)</a:t>
              </a:r>
              <a:endParaRPr lang="en-US" sz="1000" dirty="0">
                <a:solidFill>
                  <a:schemeClr val="accent3">
                    <a:lumMod val="50000"/>
                  </a:schemeClr>
                </a:solidFill>
              </a:endParaRPr>
            </a:p>
          </p:txBody>
        </p:sp>
      </p:grpSp>
    </p:spTree>
    <p:extLst>
      <p:ext uri="{BB962C8B-B14F-4D97-AF65-F5344CB8AC3E}">
        <p14:creationId xmlns:p14="http://schemas.microsoft.com/office/powerpoint/2010/main" val="2992834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9998" b="11346"/>
          <a:stretch/>
        </p:blipFill>
        <p:spPr>
          <a:xfrm>
            <a:off x="0" y="281648"/>
            <a:ext cx="12192000" cy="6277960"/>
          </a:xfrm>
          <a:prstGeom prst="rect">
            <a:avLst/>
          </a:prstGeom>
        </p:spPr>
      </p:pic>
      <p:grpSp>
        <p:nvGrpSpPr>
          <p:cNvPr id="5" name="Group 4"/>
          <p:cNvGrpSpPr/>
          <p:nvPr/>
        </p:nvGrpSpPr>
        <p:grpSpPr>
          <a:xfrm>
            <a:off x="3632287" y="1087652"/>
            <a:ext cx="4927426" cy="5382718"/>
            <a:chOff x="6103087" y="329296"/>
            <a:chExt cx="5864743" cy="6209727"/>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3087" y="329296"/>
              <a:ext cx="5864743" cy="6209727"/>
            </a:xfrm>
            <a:prstGeom prst="rect">
              <a:avLst/>
            </a:prstGeom>
          </p:spPr>
        </p:pic>
        <p:sp>
          <p:nvSpPr>
            <p:cNvPr id="4" name="Title 3"/>
            <p:cNvSpPr txBox="1">
              <a:spLocks/>
            </p:cNvSpPr>
            <p:nvPr/>
          </p:nvSpPr>
          <p:spPr>
            <a:xfrm>
              <a:off x="6480552" y="422157"/>
              <a:ext cx="4537902" cy="2309831"/>
            </a:xfrm>
            <a:prstGeom prst="rect">
              <a:avLst/>
            </a:prstGeom>
          </p:spPr>
          <p:txBody>
            <a:bodyPr>
              <a:noAutofit/>
            </a:bodyPr>
            <a:lstStyle>
              <a:lvl1pPr algn="l" defTabSz="685800" rtl="0" eaLnBrk="1" latinLnBrk="0" hangingPunct="1">
                <a:lnSpc>
                  <a:spcPct val="90000"/>
                </a:lnSpc>
                <a:spcBef>
                  <a:spcPct val="0"/>
                </a:spcBef>
                <a:buNone/>
                <a:defRPr sz="4800" kern="1200">
                  <a:solidFill>
                    <a:srgbClr val="213D6C"/>
                  </a:solidFill>
                  <a:latin typeface="+mj-lt"/>
                  <a:ea typeface="+mj-ea"/>
                  <a:cs typeface="+mj-cs"/>
                </a:defRPr>
              </a:lvl1pPr>
            </a:lstStyle>
            <a:p>
              <a:r>
                <a:rPr lang="en-US" sz="2800" dirty="0">
                  <a:solidFill>
                    <a:srgbClr val="203864"/>
                  </a:solidFill>
                </a:rPr>
                <a:t>29% armored (hardened)</a:t>
              </a:r>
            </a:p>
          </p:txBody>
        </p:sp>
      </p:grpSp>
      <p:sp>
        <p:nvSpPr>
          <p:cNvPr id="8" name="Title 1">
            <a:extLst>
              <a:ext uri="{FF2B5EF4-FFF2-40B4-BE49-F238E27FC236}">
                <a16:creationId xmlns:a16="http://schemas.microsoft.com/office/drawing/2014/main" id="{1BF7DA77-C2A4-9E41-8170-F13C455D5955}"/>
              </a:ext>
            </a:extLst>
          </p:cNvPr>
          <p:cNvSpPr txBox="1">
            <a:spLocks/>
          </p:cNvSpPr>
          <p:nvPr/>
        </p:nvSpPr>
        <p:spPr>
          <a:xfrm>
            <a:off x="1524000" y="593580"/>
            <a:ext cx="9144000" cy="1081599"/>
          </a:xfrm>
          <a:prstGeom prst="rect">
            <a:avLst/>
          </a:prstGeom>
          <a:effectLst/>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Aft>
                <a:spcPts val="1200"/>
              </a:spcAft>
            </a:pPr>
            <a:r>
              <a:rPr lang="en-US" sz="2400" b="1" dirty="0">
                <a:solidFill>
                  <a:schemeClr val="bg1">
                    <a:lumMod val="95000"/>
                  </a:schemeClr>
                </a:solidFill>
                <a:effectLst>
                  <a:outerShdw blurRad="50800" dist="38100" dir="5400000" algn="t" rotWithShape="0">
                    <a:prstClr val="black">
                      <a:alpha val="40000"/>
                    </a:prstClr>
                  </a:outerShdw>
                </a:effectLst>
              </a:rPr>
              <a:t>SHORELINE ARMOR</a:t>
            </a:r>
          </a:p>
        </p:txBody>
      </p:sp>
    </p:spTree>
    <p:extLst>
      <p:ext uri="{BB962C8B-B14F-4D97-AF65-F5344CB8AC3E}">
        <p14:creationId xmlns:p14="http://schemas.microsoft.com/office/powerpoint/2010/main" val="141848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7A74C5-06E2-294E-9225-860527BDE128}"/>
              </a:ext>
            </a:extLst>
          </p:cNvPr>
          <p:cNvSpPr/>
          <p:nvPr/>
        </p:nvSpPr>
        <p:spPr>
          <a:xfrm>
            <a:off x="0" y="-1"/>
            <a:ext cx="12192000" cy="6858001"/>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F25D907-4115-134F-8706-1361E2CFBD9E}"/>
              </a:ext>
            </a:extLst>
          </p:cNvPr>
          <p:cNvSpPr txBox="1">
            <a:spLocks/>
          </p:cNvSpPr>
          <p:nvPr/>
        </p:nvSpPr>
        <p:spPr>
          <a:xfrm>
            <a:off x="1524000" y="2037366"/>
            <a:ext cx="9144000" cy="1819526"/>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8000"/>
              </a:lnSpc>
            </a:pPr>
            <a:r>
              <a:rPr lang="en-US" sz="3600" b="1" dirty="0">
                <a:solidFill>
                  <a:schemeClr val="bg1"/>
                </a:solidFill>
              </a:rPr>
              <a:t>“On the surface, Puget Sound looks beautiful, but it’s in grave trouble”</a:t>
            </a:r>
          </a:p>
          <a:p>
            <a:pPr algn="r">
              <a:lnSpc>
                <a:spcPct val="118000"/>
              </a:lnSpc>
            </a:pPr>
            <a:endParaRPr lang="en-US" sz="3600" b="1" dirty="0">
              <a:solidFill>
                <a:schemeClr val="bg1"/>
              </a:solidFill>
            </a:endParaRPr>
          </a:p>
          <a:p>
            <a:pPr algn="r">
              <a:lnSpc>
                <a:spcPct val="118000"/>
              </a:lnSpc>
            </a:pPr>
            <a:r>
              <a:rPr lang="en-US" sz="1600" b="1" dirty="0">
                <a:solidFill>
                  <a:schemeClr val="bg1"/>
                </a:solidFill>
                <a:latin typeface="+mn-lt"/>
              </a:rPr>
              <a:t>—Laura Blackmore, Executive Director, Puget Sound Partnership</a:t>
            </a:r>
          </a:p>
        </p:txBody>
      </p:sp>
    </p:spTree>
    <p:extLst>
      <p:ext uri="{BB962C8B-B14F-4D97-AF65-F5344CB8AC3E}">
        <p14:creationId xmlns:p14="http://schemas.microsoft.com/office/powerpoint/2010/main" val="1688098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D67715-468A-0E41-B5A9-ADC3F3EE692D}"/>
              </a:ext>
            </a:extLst>
          </p:cNvPr>
          <p:cNvPicPr>
            <a:picLocks noChangeAspect="1"/>
          </p:cNvPicPr>
          <p:nvPr/>
        </p:nvPicPr>
        <p:blipFill>
          <a:blip r:embed="rId3"/>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E7A74C5-06E2-294E-9225-860527BDE128}"/>
              </a:ext>
            </a:extLst>
          </p:cNvPr>
          <p:cNvSpPr/>
          <p:nvPr/>
        </p:nvSpPr>
        <p:spPr>
          <a:xfrm>
            <a:off x="0" y="0"/>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199E87-BD87-5046-84C3-59BBDDED764A}"/>
              </a:ext>
            </a:extLst>
          </p:cNvPr>
          <p:cNvSpPr/>
          <p:nvPr/>
        </p:nvSpPr>
        <p:spPr>
          <a:xfrm>
            <a:off x="0" y="6581599"/>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BF7DA77-C2A4-9E41-8170-F13C455D5955}"/>
              </a:ext>
            </a:extLst>
          </p:cNvPr>
          <p:cNvSpPr txBox="1">
            <a:spLocks/>
          </p:cNvSpPr>
          <p:nvPr/>
        </p:nvSpPr>
        <p:spPr>
          <a:xfrm>
            <a:off x="1524000" y="593580"/>
            <a:ext cx="9144000" cy="1081599"/>
          </a:xfrm>
          <a:prstGeom prst="rect">
            <a:avLst/>
          </a:prstGeom>
          <a:effectLst/>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Aft>
                <a:spcPts val="1200"/>
              </a:spcAft>
            </a:pPr>
            <a:r>
              <a:rPr lang="en-US" sz="2400" b="1" dirty="0">
                <a:solidFill>
                  <a:schemeClr val="bg1">
                    <a:lumMod val="95000"/>
                  </a:schemeClr>
                </a:solidFill>
                <a:effectLst>
                  <a:outerShdw blurRad="50800" dist="38100" dir="5400000" algn="t" rotWithShape="0">
                    <a:prstClr val="black">
                      <a:alpha val="40000"/>
                    </a:prstClr>
                  </a:outerShdw>
                </a:effectLst>
              </a:rPr>
              <a:t>ARMOR ON FEEDER BLUFFS</a:t>
            </a:r>
          </a:p>
          <a:p>
            <a:pPr algn="ctr">
              <a:lnSpc>
                <a:spcPct val="100000"/>
              </a:lnSpc>
              <a:spcAft>
                <a:spcPts val="1200"/>
              </a:spcAft>
            </a:pPr>
            <a:r>
              <a:rPr lang="en-US" sz="3600" b="1" dirty="0">
                <a:solidFill>
                  <a:schemeClr val="bg1">
                    <a:lumMod val="95000"/>
                  </a:schemeClr>
                </a:solidFill>
                <a:effectLst>
                  <a:outerShdw blurRad="50800" dist="38100" dir="5400000" algn="t" rotWithShape="0">
                    <a:prstClr val="black">
                      <a:alpha val="40000"/>
                    </a:prstClr>
                  </a:outerShdw>
                </a:effectLst>
              </a:rPr>
              <a:t>An estimated 223 miles of Puget Sound's original 657 miles of feeder bluffs have been armored. </a:t>
            </a:r>
          </a:p>
        </p:txBody>
      </p:sp>
      <p:pic>
        <p:nvPicPr>
          <p:cNvPr id="10" name="Picture 9">
            <a:extLst>
              <a:ext uri="{FF2B5EF4-FFF2-40B4-BE49-F238E27FC236}">
                <a16:creationId xmlns:a16="http://schemas.microsoft.com/office/drawing/2014/main" id="{FDFE87CF-3609-3048-95E6-86A400DFC1EE}"/>
              </a:ext>
            </a:extLst>
          </p:cNvPr>
          <p:cNvPicPr>
            <a:picLocks noChangeAspect="1"/>
          </p:cNvPicPr>
          <p:nvPr/>
        </p:nvPicPr>
        <p:blipFill>
          <a:blip r:embed="rId4"/>
          <a:stretch>
            <a:fillRect/>
          </a:stretch>
        </p:blipFill>
        <p:spPr>
          <a:xfrm>
            <a:off x="3865536" y="2841247"/>
            <a:ext cx="4572000" cy="2346960"/>
          </a:xfrm>
          <a:prstGeom prst="rect">
            <a:avLst/>
          </a:prstGeom>
        </p:spPr>
      </p:pic>
    </p:spTree>
    <p:extLst>
      <p:ext uri="{BB962C8B-B14F-4D97-AF65-F5344CB8AC3E}">
        <p14:creationId xmlns:p14="http://schemas.microsoft.com/office/powerpoint/2010/main" val="784511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7D9D7F-84E3-044F-A62D-B6D7ED4F79C6}"/>
              </a:ext>
            </a:extLst>
          </p:cNvPr>
          <p:cNvPicPr>
            <a:picLocks noChangeAspect="1"/>
          </p:cNvPicPr>
          <p:nvPr/>
        </p:nvPicPr>
        <p:blipFill>
          <a:blip r:embed="rId3"/>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D2F2C815-B0CF-9F47-9522-C2AF80B188D4}"/>
              </a:ext>
            </a:extLst>
          </p:cNvPr>
          <p:cNvSpPr txBox="1">
            <a:spLocks/>
          </p:cNvSpPr>
          <p:nvPr/>
        </p:nvSpPr>
        <p:spPr>
          <a:xfrm>
            <a:off x="1524000" y="593580"/>
            <a:ext cx="9144000" cy="1081599"/>
          </a:xfrm>
          <a:prstGeom prst="rect">
            <a:avLst/>
          </a:prstGeom>
          <a:effectLst/>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Aft>
                <a:spcPts val="1200"/>
              </a:spcAft>
            </a:pPr>
            <a:r>
              <a:rPr lang="en-US" sz="2400" b="1" dirty="0">
                <a:solidFill>
                  <a:schemeClr val="bg1">
                    <a:lumMod val="95000"/>
                  </a:schemeClr>
                </a:solidFill>
                <a:effectLst>
                  <a:outerShdw blurRad="50800" dist="38100" dir="5400000" algn="t" rotWithShape="0">
                    <a:prstClr val="black">
                      <a:alpha val="40000"/>
                    </a:prstClr>
                  </a:outerShdw>
                </a:effectLst>
              </a:rPr>
              <a:t>ARMOR ON FEEDER BLUFFS</a:t>
            </a:r>
          </a:p>
        </p:txBody>
      </p:sp>
      <p:sp>
        <p:nvSpPr>
          <p:cNvPr id="7" name="Rectangle 6">
            <a:extLst>
              <a:ext uri="{FF2B5EF4-FFF2-40B4-BE49-F238E27FC236}">
                <a16:creationId xmlns:a16="http://schemas.microsoft.com/office/drawing/2014/main" id="{4E7A74C5-06E2-294E-9225-860527BDE128}"/>
              </a:ext>
            </a:extLst>
          </p:cNvPr>
          <p:cNvSpPr/>
          <p:nvPr/>
        </p:nvSpPr>
        <p:spPr>
          <a:xfrm>
            <a:off x="0" y="0"/>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199E87-BD87-5046-84C3-59BBDDED764A}"/>
              </a:ext>
            </a:extLst>
          </p:cNvPr>
          <p:cNvSpPr/>
          <p:nvPr/>
        </p:nvSpPr>
        <p:spPr>
          <a:xfrm>
            <a:off x="0" y="6581599"/>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655" t="6947" r="13795"/>
          <a:stretch/>
        </p:blipFill>
        <p:spPr>
          <a:xfrm>
            <a:off x="2272893" y="1271620"/>
            <a:ext cx="7646214" cy="5061175"/>
          </a:xfrm>
          <a:prstGeom prst="rect">
            <a:avLst/>
          </a:prstGeom>
        </p:spPr>
      </p:pic>
      <p:sp>
        <p:nvSpPr>
          <p:cNvPr id="2" name="TextBox 1"/>
          <p:cNvSpPr txBox="1"/>
          <p:nvPr/>
        </p:nvSpPr>
        <p:spPr>
          <a:xfrm>
            <a:off x="9919107" y="5196187"/>
            <a:ext cx="2008094" cy="1323439"/>
          </a:xfrm>
          <a:prstGeom prst="rect">
            <a:avLst/>
          </a:prstGeom>
          <a:noFill/>
        </p:spPr>
        <p:txBody>
          <a:bodyPr wrap="square" rtlCol="0">
            <a:spAutoFit/>
          </a:bodyPr>
          <a:lstStyle/>
          <a:p>
            <a:r>
              <a:rPr lang="en-US" sz="1000" dirty="0"/>
              <a:t>Coastal Geological Services, Inc. and Washington State Department of Fish and Wildlife, Aquatic Protection Permitting System (APPS) and Hydraulic Project Approval (HPA)</a:t>
            </a:r>
          </a:p>
          <a:p>
            <a:endParaRPr lang="en-US" sz="1000" dirty="0"/>
          </a:p>
        </p:txBody>
      </p:sp>
    </p:spTree>
    <p:extLst>
      <p:ext uri="{BB962C8B-B14F-4D97-AF65-F5344CB8AC3E}">
        <p14:creationId xmlns:p14="http://schemas.microsoft.com/office/powerpoint/2010/main" val="3331503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C34C232-C3E2-8C42-8A99-BDAF81096C0E}"/>
              </a:ext>
            </a:extLst>
          </p:cNvPr>
          <p:cNvPicPr>
            <a:picLocks noChangeAspect="1"/>
          </p:cNvPicPr>
          <p:nvPr/>
        </p:nvPicPr>
        <p:blipFill>
          <a:blip r:embed="rId3"/>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E7A74C5-06E2-294E-9225-860527BDE128}"/>
              </a:ext>
            </a:extLst>
          </p:cNvPr>
          <p:cNvSpPr/>
          <p:nvPr/>
        </p:nvSpPr>
        <p:spPr>
          <a:xfrm>
            <a:off x="0" y="0"/>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199E87-BD87-5046-84C3-59BBDDED764A}"/>
              </a:ext>
            </a:extLst>
          </p:cNvPr>
          <p:cNvSpPr/>
          <p:nvPr/>
        </p:nvSpPr>
        <p:spPr>
          <a:xfrm>
            <a:off x="0" y="6581599"/>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BF7DA77-C2A4-9E41-8170-F13C455D5955}"/>
              </a:ext>
            </a:extLst>
          </p:cNvPr>
          <p:cNvSpPr txBox="1">
            <a:spLocks/>
          </p:cNvSpPr>
          <p:nvPr/>
        </p:nvSpPr>
        <p:spPr>
          <a:xfrm>
            <a:off x="1524000" y="593580"/>
            <a:ext cx="9144000" cy="1081599"/>
          </a:xfrm>
          <a:prstGeom prst="rect">
            <a:avLst/>
          </a:prstGeom>
          <a:effectLst/>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Aft>
                <a:spcPts val="1200"/>
              </a:spcAft>
            </a:pPr>
            <a:r>
              <a:rPr lang="en-US" sz="2400" b="1" dirty="0">
                <a:solidFill>
                  <a:schemeClr val="bg1">
                    <a:lumMod val="95000"/>
                  </a:schemeClr>
                </a:solidFill>
                <a:effectLst>
                  <a:outerShdw blurRad="50800" dist="38100" dir="5400000" algn="t" rotWithShape="0">
                    <a:prstClr val="black">
                      <a:alpha val="40000"/>
                    </a:prstClr>
                  </a:outerShdw>
                </a:effectLst>
              </a:rPr>
              <a:t>RATE OF FOREST LOSS TO DEVELOPMENT</a:t>
            </a:r>
          </a:p>
          <a:p>
            <a:pPr algn="ctr">
              <a:lnSpc>
                <a:spcPct val="100000"/>
              </a:lnSpc>
              <a:spcAft>
                <a:spcPts val="1200"/>
              </a:spcAft>
            </a:pPr>
            <a:r>
              <a:rPr lang="en-US" sz="3600" b="1" dirty="0">
                <a:solidFill>
                  <a:schemeClr val="bg1">
                    <a:lumMod val="95000"/>
                  </a:schemeClr>
                </a:solidFill>
                <a:effectLst>
                  <a:outerShdw blurRad="50800" dist="38100" dir="5400000" algn="t" rotWithShape="0">
                    <a:prstClr val="black">
                      <a:alpha val="40000"/>
                    </a:prstClr>
                  </a:outerShdw>
                </a:effectLst>
              </a:rPr>
              <a:t>Still loosing forests, but decline has slowed since 2011</a:t>
            </a:r>
          </a:p>
        </p:txBody>
      </p:sp>
      <p:pic>
        <p:nvPicPr>
          <p:cNvPr id="10" name="Picture 9">
            <a:extLst>
              <a:ext uri="{FF2B5EF4-FFF2-40B4-BE49-F238E27FC236}">
                <a16:creationId xmlns:a16="http://schemas.microsoft.com/office/drawing/2014/main" id="{FDFE87CF-3609-3048-95E6-86A400DFC1EE}"/>
              </a:ext>
            </a:extLst>
          </p:cNvPr>
          <p:cNvPicPr>
            <a:picLocks noChangeAspect="1"/>
          </p:cNvPicPr>
          <p:nvPr/>
        </p:nvPicPr>
        <p:blipFill>
          <a:blip r:embed="rId4"/>
          <a:stretch>
            <a:fillRect/>
          </a:stretch>
        </p:blipFill>
        <p:spPr>
          <a:xfrm>
            <a:off x="3865536" y="2841247"/>
            <a:ext cx="4572000" cy="2346960"/>
          </a:xfrm>
          <a:prstGeom prst="rect">
            <a:avLst/>
          </a:prstGeom>
        </p:spPr>
      </p:pic>
    </p:spTree>
    <p:extLst>
      <p:ext uri="{BB962C8B-B14F-4D97-AF65-F5344CB8AC3E}">
        <p14:creationId xmlns:p14="http://schemas.microsoft.com/office/powerpoint/2010/main" val="1782111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2344B5-297C-2648-BEC2-BA74E330480F}"/>
              </a:ext>
            </a:extLst>
          </p:cNvPr>
          <p:cNvPicPr>
            <a:picLocks noChangeAspect="1"/>
          </p:cNvPicPr>
          <p:nvPr/>
        </p:nvPicPr>
        <p:blipFill>
          <a:blip r:embed="rId3"/>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BD4CEDCB-629F-404A-874E-996543B5E56C}"/>
              </a:ext>
            </a:extLst>
          </p:cNvPr>
          <p:cNvSpPr txBox="1">
            <a:spLocks/>
          </p:cNvSpPr>
          <p:nvPr/>
        </p:nvSpPr>
        <p:spPr>
          <a:xfrm>
            <a:off x="1524000" y="593580"/>
            <a:ext cx="9144000" cy="1081599"/>
          </a:xfrm>
          <a:prstGeom prst="rect">
            <a:avLst/>
          </a:prstGeom>
          <a:effectLst/>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Aft>
                <a:spcPts val="1200"/>
              </a:spcAft>
            </a:pPr>
            <a:r>
              <a:rPr lang="en-US" sz="2400" b="1" dirty="0">
                <a:solidFill>
                  <a:schemeClr val="bg1">
                    <a:lumMod val="95000"/>
                  </a:schemeClr>
                </a:solidFill>
                <a:effectLst>
                  <a:outerShdw blurRad="50800" dist="38100" dir="5400000" algn="t" rotWithShape="0">
                    <a:prstClr val="black">
                      <a:alpha val="40000"/>
                    </a:prstClr>
                  </a:outerShdw>
                </a:effectLst>
              </a:rPr>
              <a:t>RATE OF FOREST LOSS TO DEVELOPMENT</a:t>
            </a:r>
          </a:p>
        </p:txBody>
      </p:sp>
      <p:sp>
        <p:nvSpPr>
          <p:cNvPr id="7" name="Rectangle 6">
            <a:extLst>
              <a:ext uri="{FF2B5EF4-FFF2-40B4-BE49-F238E27FC236}">
                <a16:creationId xmlns:a16="http://schemas.microsoft.com/office/drawing/2014/main" id="{4E7A74C5-06E2-294E-9225-860527BDE128}"/>
              </a:ext>
            </a:extLst>
          </p:cNvPr>
          <p:cNvSpPr/>
          <p:nvPr/>
        </p:nvSpPr>
        <p:spPr>
          <a:xfrm>
            <a:off x="0" y="0"/>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199E87-BD87-5046-84C3-59BBDDED764A}"/>
              </a:ext>
            </a:extLst>
          </p:cNvPr>
          <p:cNvSpPr/>
          <p:nvPr/>
        </p:nvSpPr>
        <p:spPr>
          <a:xfrm>
            <a:off x="0" y="6581599"/>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816" t="6542" r="13876"/>
          <a:stretch/>
        </p:blipFill>
        <p:spPr>
          <a:xfrm>
            <a:off x="2162856" y="1204042"/>
            <a:ext cx="7866288" cy="5244665"/>
          </a:xfrm>
          <a:prstGeom prst="rect">
            <a:avLst/>
          </a:prstGeom>
        </p:spPr>
      </p:pic>
      <p:sp>
        <p:nvSpPr>
          <p:cNvPr id="2" name="TextBox 1"/>
          <p:cNvSpPr txBox="1"/>
          <p:nvPr/>
        </p:nvSpPr>
        <p:spPr>
          <a:xfrm>
            <a:off x="4734105" y="6119934"/>
            <a:ext cx="5295039" cy="461665"/>
          </a:xfrm>
          <a:prstGeom prst="rect">
            <a:avLst/>
          </a:prstGeom>
          <a:noFill/>
        </p:spPr>
        <p:txBody>
          <a:bodyPr wrap="none" rtlCol="0">
            <a:spAutoFit/>
          </a:bodyPr>
          <a:lstStyle/>
          <a:p>
            <a:pPr algn="r"/>
            <a:r>
              <a:rPr lang="en-US" sz="800" dirty="0" err="1"/>
              <a:t>Washignton</a:t>
            </a:r>
            <a:r>
              <a:rPr lang="en-US" sz="800" dirty="0"/>
              <a:t> State Department of Fish and Wildlife</a:t>
            </a:r>
          </a:p>
          <a:p>
            <a:pPr algn="r"/>
            <a:r>
              <a:rPr lang="en-US" sz="800" dirty="0"/>
              <a:t>National Oceanic and Atmospheric Administration Coastal Change Analysis Program (</a:t>
            </a:r>
            <a:r>
              <a:rPr lang="en-US" sz="800" dirty="0">
                <a:hlinkClick r:id="rId5"/>
              </a:rPr>
              <a:t>C-CAP Land Cover Atlas</a:t>
            </a:r>
            <a:r>
              <a:rPr lang="en-US" sz="800" dirty="0"/>
              <a:t>)</a:t>
            </a:r>
          </a:p>
          <a:p>
            <a:pPr algn="r"/>
            <a:endParaRPr lang="en-US" sz="800" dirty="0"/>
          </a:p>
        </p:txBody>
      </p:sp>
    </p:spTree>
    <p:extLst>
      <p:ext uri="{BB962C8B-B14F-4D97-AF65-F5344CB8AC3E}">
        <p14:creationId xmlns:p14="http://schemas.microsoft.com/office/powerpoint/2010/main" val="292996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7A74C5-06E2-294E-9225-860527BDE128}"/>
              </a:ext>
            </a:extLst>
          </p:cNvPr>
          <p:cNvSpPr/>
          <p:nvPr/>
        </p:nvSpPr>
        <p:spPr>
          <a:xfrm>
            <a:off x="0" y="0"/>
            <a:ext cx="12192000" cy="6858000"/>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9270D19A-F7B1-524A-8EC6-521F4EB836C3}"/>
              </a:ext>
            </a:extLst>
          </p:cNvPr>
          <p:cNvPicPr>
            <a:picLocks noChangeAspect="1"/>
          </p:cNvPicPr>
          <p:nvPr/>
        </p:nvPicPr>
        <p:blipFill>
          <a:blip r:embed="rId3"/>
          <a:stretch>
            <a:fillRect/>
          </a:stretch>
        </p:blipFill>
        <p:spPr>
          <a:xfrm>
            <a:off x="-4238730" y="-1081467"/>
            <a:ext cx="9048956" cy="9103249"/>
          </a:xfrm>
          <a:prstGeom prst="rect">
            <a:avLst/>
          </a:prstGeom>
        </p:spPr>
      </p:pic>
      <p:sp>
        <p:nvSpPr>
          <p:cNvPr id="4" name="Title 1">
            <a:extLst>
              <a:ext uri="{FF2B5EF4-FFF2-40B4-BE49-F238E27FC236}">
                <a16:creationId xmlns:a16="http://schemas.microsoft.com/office/drawing/2014/main" id="{A3D0C8EB-8910-C049-89F5-D23D9BE18240}"/>
              </a:ext>
            </a:extLst>
          </p:cNvPr>
          <p:cNvSpPr txBox="1">
            <a:spLocks/>
          </p:cNvSpPr>
          <p:nvPr/>
        </p:nvSpPr>
        <p:spPr>
          <a:xfrm>
            <a:off x="5773118" y="2037366"/>
            <a:ext cx="4894881" cy="1819526"/>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18000"/>
              </a:lnSpc>
            </a:pPr>
            <a:r>
              <a:rPr lang="en-US" sz="3600" b="1" dirty="0">
                <a:solidFill>
                  <a:schemeClr val="bg1"/>
                </a:solidFill>
              </a:rPr>
              <a:t>Human wellbeing and Puget Sound health are both closely intertwined, and mutually reinforcing</a:t>
            </a:r>
            <a:endParaRPr lang="en-US" sz="1600" b="1" dirty="0">
              <a:solidFill>
                <a:schemeClr val="bg1"/>
              </a:solidFill>
              <a:latin typeface="+mn-lt"/>
            </a:endParaRPr>
          </a:p>
        </p:txBody>
      </p:sp>
    </p:spTree>
    <p:extLst>
      <p:ext uri="{BB962C8B-B14F-4D97-AF65-F5344CB8AC3E}">
        <p14:creationId xmlns:p14="http://schemas.microsoft.com/office/powerpoint/2010/main" val="2322104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9B3932-526A-614F-94BA-55C5B0BC1EE8}"/>
              </a:ext>
            </a:extLst>
          </p:cNvPr>
          <p:cNvPicPr>
            <a:picLocks noChangeAspect="1"/>
          </p:cNvPicPr>
          <p:nvPr/>
        </p:nvPicPr>
        <p:blipFill>
          <a:blip r:embed="rId3"/>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E7A74C5-06E2-294E-9225-860527BDE128}"/>
              </a:ext>
            </a:extLst>
          </p:cNvPr>
          <p:cNvSpPr/>
          <p:nvPr/>
        </p:nvSpPr>
        <p:spPr>
          <a:xfrm>
            <a:off x="0" y="0"/>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199E87-BD87-5046-84C3-59BBDDED764A}"/>
              </a:ext>
            </a:extLst>
          </p:cNvPr>
          <p:cNvSpPr/>
          <p:nvPr/>
        </p:nvSpPr>
        <p:spPr>
          <a:xfrm>
            <a:off x="0" y="6581599"/>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BF7DA77-C2A4-9E41-8170-F13C455D5955}"/>
              </a:ext>
            </a:extLst>
          </p:cNvPr>
          <p:cNvSpPr txBox="1">
            <a:spLocks/>
          </p:cNvSpPr>
          <p:nvPr/>
        </p:nvSpPr>
        <p:spPr>
          <a:xfrm>
            <a:off x="728421" y="593580"/>
            <a:ext cx="10600840" cy="2926860"/>
          </a:xfrm>
          <a:prstGeom prst="rect">
            <a:avLst/>
          </a:prstGeom>
          <a:effectLst/>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Aft>
                <a:spcPts val="1200"/>
              </a:spcAft>
            </a:pPr>
            <a:r>
              <a:rPr lang="en-US" sz="2400" b="1" dirty="0">
                <a:solidFill>
                  <a:schemeClr val="bg1">
                    <a:lumMod val="95000"/>
                  </a:schemeClr>
                </a:solidFill>
                <a:effectLst>
                  <a:outerShdw blurRad="50800" dist="38100" dir="5400000" algn="t" rotWithShape="0">
                    <a:prstClr val="black">
                      <a:alpha val="40000"/>
                    </a:prstClr>
                  </a:outerShdw>
                </a:effectLst>
              </a:rPr>
              <a:t>EMPLOYMENT IN NATURAL RESOURCE INDUSTRIES</a:t>
            </a:r>
          </a:p>
          <a:p>
            <a:pPr algn="ctr">
              <a:lnSpc>
                <a:spcPct val="100000"/>
              </a:lnSpc>
              <a:spcAft>
                <a:spcPts val="1200"/>
              </a:spcAft>
            </a:pPr>
            <a:r>
              <a:rPr lang="en-US" sz="3600" b="1" dirty="0">
                <a:solidFill>
                  <a:schemeClr val="bg1">
                    <a:lumMod val="95000"/>
                  </a:schemeClr>
                </a:solidFill>
                <a:effectLst>
                  <a:outerShdw blurRad="50800" dist="38100" dir="5400000" algn="t" rotWithShape="0">
                    <a:prstClr val="black">
                      <a:alpha val="40000"/>
                    </a:prstClr>
                  </a:outerShdw>
                </a:effectLst>
              </a:rPr>
              <a:t>There were 96,850 jobs in natural resource industries in 2016, or 3.1% of all industries.</a:t>
            </a:r>
          </a:p>
        </p:txBody>
      </p:sp>
      <p:pic>
        <p:nvPicPr>
          <p:cNvPr id="13" name="Picture 12">
            <a:extLst>
              <a:ext uri="{FF2B5EF4-FFF2-40B4-BE49-F238E27FC236}">
                <a16:creationId xmlns:a16="http://schemas.microsoft.com/office/drawing/2014/main" id="{512711B9-4E50-5F42-AC81-584E2F2B400F}"/>
              </a:ext>
            </a:extLst>
          </p:cNvPr>
          <p:cNvPicPr>
            <a:picLocks noChangeAspect="1"/>
          </p:cNvPicPr>
          <p:nvPr/>
        </p:nvPicPr>
        <p:blipFill>
          <a:blip r:embed="rId4"/>
          <a:stretch>
            <a:fillRect/>
          </a:stretch>
        </p:blipFill>
        <p:spPr>
          <a:xfrm>
            <a:off x="3865536" y="2841247"/>
            <a:ext cx="4572002" cy="2346961"/>
          </a:xfrm>
          <a:prstGeom prst="rect">
            <a:avLst/>
          </a:prstGeom>
        </p:spPr>
      </p:pic>
    </p:spTree>
    <p:extLst>
      <p:ext uri="{BB962C8B-B14F-4D97-AF65-F5344CB8AC3E}">
        <p14:creationId xmlns:p14="http://schemas.microsoft.com/office/powerpoint/2010/main" val="3112313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16C9849-B0BE-8A48-B206-C500C559B65B}"/>
              </a:ext>
            </a:extLst>
          </p:cNvPr>
          <p:cNvPicPr>
            <a:picLocks noChangeAspect="1"/>
          </p:cNvPicPr>
          <p:nvPr/>
        </p:nvPicPr>
        <p:blipFill>
          <a:blip r:embed="rId3"/>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E7A74C5-06E2-294E-9225-860527BDE128}"/>
              </a:ext>
            </a:extLst>
          </p:cNvPr>
          <p:cNvSpPr/>
          <p:nvPr/>
        </p:nvSpPr>
        <p:spPr>
          <a:xfrm>
            <a:off x="0" y="0"/>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199E87-BD87-5046-84C3-59BBDDED764A}"/>
              </a:ext>
            </a:extLst>
          </p:cNvPr>
          <p:cNvSpPr/>
          <p:nvPr/>
        </p:nvSpPr>
        <p:spPr>
          <a:xfrm>
            <a:off x="0" y="6581599"/>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BF7DA77-C2A4-9E41-8170-F13C455D5955}"/>
              </a:ext>
            </a:extLst>
          </p:cNvPr>
          <p:cNvSpPr txBox="1">
            <a:spLocks/>
          </p:cNvSpPr>
          <p:nvPr/>
        </p:nvSpPr>
        <p:spPr>
          <a:xfrm>
            <a:off x="728421" y="593580"/>
            <a:ext cx="10600840" cy="1081599"/>
          </a:xfrm>
          <a:prstGeom prst="rect">
            <a:avLst/>
          </a:prstGeom>
          <a:effectLst/>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Aft>
                <a:spcPts val="1200"/>
              </a:spcAft>
            </a:pPr>
            <a:r>
              <a:rPr lang="en-US" sz="2400" b="1" dirty="0">
                <a:solidFill>
                  <a:schemeClr val="bg1">
                    <a:lumMod val="95000"/>
                  </a:schemeClr>
                </a:solidFill>
                <a:effectLst>
                  <a:outerShdw blurRad="50800" dist="38100" dir="5400000" algn="t" rotWithShape="0">
                    <a:prstClr val="black">
                      <a:alpha val="40000"/>
                    </a:prstClr>
                  </a:outerShdw>
                </a:effectLst>
              </a:rPr>
              <a:t>EMPLOYMENT IN NATURAL RESOURCE INDUSTRIES</a:t>
            </a:r>
          </a:p>
        </p:txBody>
      </p:sp>
      <p:pic>
        <p:nvPicPr>
          <p:cNvPr id="3" name="Picture 2"/>
          <p:cNvPicPr>
            <a:picLocks noChangeAspect="1"/>
          </p:cNvPicPr>
          <p:nvPr/>
        </p:nvPicPr>
        <p:blipFill>
          <a:blip r:embed="rId4"/>
          <a:stretch>
            <a:fillRect/>
          </a:stretch>
        </p:blipFill>
        <p:spPr>
          <a:xfrm>
            <a:off x="1636053" y="1456318"/>
            <a:ext cx="8616095" cy="4890693"/>
          </a:xfrm>
          <a:prstGeom prst="rect">
            <a:avLst/>
          </a:prstGeom>
        </p:spPr>
      </p:pic>
      <p:sp>
        <p:nvSpPr>
          <p:cNvPr id="2" name="TextBox 1"/>
          <p:cNvSpPr txBox="1"/>
          <p:nvPr/>
        </p:nvSpPr>
        <p:spPr>
          <a:xfrm>
            <a:off x="10401942" y="4102571"/>
            <a:ext cx="1640263" cy="2185214"/>
          </a:xfrm>
          <a:prstGeom prst="rect">
            <a:avLst/>
          </a:prstGeom>
          <a:noFill/>
        </p:spPr>
        <p:txBody>
          <a:bodyPr wrap="square" rtlCol="0">
            <a:spAutoFit/>
          </a:bodyPr>
          <a:lstStyle/>
          <a:p>
            <a:r>
              <a:rPr lang="en-US" sz="800" dirty="0">
                <a:solidFill>
                  <a:schemeClr val="bg1"/>
                </a:solidFill>
                <a:hlinkClick r:id="rId5"/>
              </a:rPr>
              <a:t>National Oceanic and Atmospheric Administration (NOAA) Economics: National Ocean Watch</a:t>
            </a:r>
            <a:r>
              <a:rPr lang="en-US" sz="800" dirty="0">
                <a:solidFill>
                  <a:schemeClr val="bg1"/>
                </a:solidFill>
              </a:rPr>
              <a:t>; </a:t>
            </a:r>
            <a:r>
              <a:rPr lang="en-US" sz="800" dirty="0">
                <a:solidFill>
                  <a:schemeClr val="bg1"/>
                </a:solidFill>
                <a:hlinkClick r:id="rId6"/>
              </a:rPr>
              <a:t>Bureau of Labor Statistics (BLS) Quarterly Census of Employment and Wages (QCEW)</a:t>
            </a:r>
            <a:r>
              <a:rPr lang="en-US" sz="800" dirty="0">
                <a:solidFill>
                  <a:schemeClr val="bg1"/>
                </a:solidFill>
              </a:rPr>
              <a:t>; </a:t>
            </a:r>
            <a:r>
              <a:rPr lang="en-US" sz="800" dirty="0">
                <a:solidFill>
                  <a:schemeClr val="bg1"/>
                </a:solidFill>
                <a:hlinkClick r:id="rId7"/>
              </a:rPr>
              <a:t>Bureau of Economic Analysis (BEA) Regional Data: Local Area Personal Income and Employment</a:t>
            </a:r>
            <a:r>
              <a:rPr lang="en-US" sz="800" dirty="0">
                <a:solidFill>
                  <a:schemeClr val="bg1"/>
                </a:solidFill>
              </a:rPr>
              <a:t>; </a:t>
            </a:r>
            <a:r>
              <a:rPr lang="en-US" sz="800" dirty="0">
                <a:solidFill>
                  <a:schemeClr val="bg1"/>
                </a:solidFill>
                <a:hlinkClick r:id="rId8"/>
              </a:rPr>
              <a:t>Headwaters Economics: Economic Profile System (HW EPS)</a:t>
            </a:r>
            <a:r>
              <a:rPr lang="en-US" sz="800" dirty="0">
                <a:solidFill>
                  <a:schemeClr val="bg1"/>
                </a:solidFill>
              </a:rPr>
              <a:t>, Washington State Department of Natural Resources (WADNR), Washington State Department of Agriculture (WSDA)</a:t>
            </a:r>
          </a:p>
        </p:txBody>
      </p:sp>
    </p:spTree>
    <p:extLst>
      <p:ext uri="{BB962C8B-B14F-4D97-AF65-F5344CB8AC3E}">
        <p14:creationId xmlns:p14="http://schemas.microsoft.com/office/powerpoint/2010/main" val="255525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C02F86-2F3A-6F4B-B9D8-75FB6740CCCA}"/>
              </a:ext>
            </a:extLst>
          </p:cNvPr>
          <p:cNvPicPr>
            <a:picLocks noChangeAspect="1"/>
          </p:cNvPicPr>
          <p:nvPr/>
        </p:nvPicPr>
        <p:blipFill>
          <a:blip r:embed="rId3"/>
          <a:stretch>
            <a:fillRect/>
          </a:stretch>
        </p:blipFill>
        <p:spPr>
          <a:xfrm>
            <a:off x="-1" y="0"/>
            <a:ext cx="12192000" cy="6858000"/>
          </a:xfrm>
          <a:prstGeom prst="rect">
            <a:avLst/>
          </a:prstGeom>
        </p:spPr>
      </p:pic>
      <p:sp>
        <p:nvSpPr>
          <p:cNvPr id="7" name="Rectangle 6">
            <a:extLst>
              <a:ext uri="{FF2B5EF4-FFF2-40B4-BE49-F238E27FC236}">
                <a16:creationId xmlns:a16="http://schemas.microsoft.com/office/drawing/2014/main" id="{4E7A74C5-06E2-294E-9225-860527BDE128}"/>
              </a:ext>
            </a:extLst>
          </p:cNvPr>
          <p:cNvSpPr/>
          <p:nvPr/>
        </p:nvSpPr>
        <p:spPr>
          <a:xfrm>
            <a:off x="0" y="0"/>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199E87-BD87-5046-84C3-59BBDDED764A}"/>
              </a:ext>
            </a:extLst>
          </p:cNvPr>
          <p:cNvSpPr/>
          <p:nvPr/>
        </p:nvSpPr>
        <p:spPr>
          <a:xfrm>
            <a:off x="0" y="6581599"/>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BF7DA77-C2A4-9E41-8170-F13C455D5955}"/>
              </a:ext>
            </a:extLst>
          </p:cNvPr>
          <p:cNvSpPr txBox="1">
            <a:spLocks/>
          </p:cNvSpPr>
          <p:nvPr/>
        </p:nvSpPr>
        <p:spPr>
          <a:xfrm>
            <a:off x="578603" y="588193"/>
            <a:ext cx="10878291" cy="2710819"/>
          </a:xfrm>
          <a:prstGeom prst="rect">
            <a:avLst/>
          </a:prstGeom>
          <a:effectLst/>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Aft>
                <a:spcPts val="1200"/>
              </a:spcAft>
            </a:pPr>
            <a:r>
              <a:rPr lang="en-US" sz="2400" b="1" dirty="0">
                <a:solidFill>
                  <a:srgbClr val="0B3B5D"/>
                </a:solidFill>
                <a:effectLst>
                  <a:outerShdw blurRad="50800" dist="38100" dir="5400000" algn="t" rotWithShape="0">
                    <a:prstClr val="black">
                      <a:alpha val="40000"/>
                    </a:prstClr>
                  </a:outerShdw>
                </a:effectLst>
              </a:rPr>
              <a:t>SENSE OF PLACE</a:t>
            </a:r>
          </a:p>
          <a:p>
            <a:pPr algn="ctr">
              <a:lnSpc>
                <a:spcPct val="100000"/>
              </a:lnSpc>
              <a:spcAft>
                <a:spcPts val="1200"/>
              </a:spcAft>
            </a:pPr>
            <a:r>
              <a:rPr lang="en-US" sz="3600" b="1" dirty="0">
                <a:solidFill>
                  <a:srgbClr val="0B3B5D"/>
                </a:solidFill>
                <a:effectLst>
                  <a:outerShdw blurRad="50800" dist="38100" dir="5400000" algn="t" rotWithShape="0">
                    <a:schemeClr val="bg1">
                      <a:alpha val="40000"/>
                    </a:schemeClr>
                  </a:outerShdw>
                </a:effectLst>
              </a:rPr>
              <a:t>Over 70 percent of Puget Sound residents “agree” or “strongly agree” that Puget Sound plays role in their identity, pride, and attachment</a:t>
            </a:r>
            <a:r>
              <a:rPr lang="en-US" sz="3600" b="1" dirty="0">
                <a:solidFill>
                  <a:schemeClr val="bg1">
                    <a:lumMod val="95000"/>
                  </a:schemeClr>
                </a:solidFill>
                <a:effectLst>
                  <a:outerShdw blurRad="50800" dist="38100" dir="5400000" algn="t" rotWithShape="0">
                    <a:schemeClr val="bg1">
                      <a:alpha val="40000"/>
                    </a:schemeClr>
                  </a:outerShdw>
                </a:effectLst>
              </a:rPr>
              <a:t>.</a:t>
            </a:r>
          </a:p>
        </p:txBody>
      </p:sp>
      <p:pic>
        <p:nvPicPr>
          <p:cNvPr id="11" name="Picture 10">
            <a:extLst>
              <a:ext uri="{FF2B5EF4-FFF2-40B4-BE49-F238E27FC236}">
                <a16:creationId xmlns:a16="http://schemas.microsoft.com/office/drawing/2014/main" id="{93C30F88-629A-DE45-8684-8A6C2C0993D5}"/>
              </a:ext>
            </a:extLst>
          </p:cNvPr>
          <p:cNvPicPr>
            <a:picLocks noChangeAspect="1"/>
          </p:cNvPicPr>
          <p:nvPr/>
        </p:nvPicPr>
        <p:blipFill>
          <a:blip r:embed="rId4"/>
          <a:stretch>
            <a:fillRect/>
          </a:stretch>
        </p:blipFill>
        <p:spPr>
          <a:xfrm>
            <a:off x="3586566" y="2900551"/>
            <a:ext cx="4705262" cy="2415368"/>
          </a:xfrm>
          <a:prstGeom prst="rect">
            <a:avLst/>
          </a:prstGeom>
        </p:spPr>
      </p:pic>
    </p:spTree>
    <p:extLst>
      <p:ext uri="{BB962C8B-B14F-4D97-AF65-F5344CB8AC3E}">
        <p14:creationId xmlns:p14="http://schemas.microsoft.com/office/powerpoint/2010/main" val="456876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C02F86-2F3A-6F4B-B9D8-75FB6740CCCA}"/>
              </a:ext>
            </a:extLst>
          </p:cNvPr>
          <p:cNvPicPr>
            <a:picLocks noChangeAspect="1"/>
          </p:cNvPicPr>
          <p:nvPr/>
        </p:nvPicPr>
        <p:blipFill>
          <a:blip r:embed="rId3"/>
          <a:stretch>
            <a:fillRect/>
          </a:stretch>
        </p:blipFill>
        <p:spPr>
          <a:xfrm>
            <a:off x="-1" y="0"/>
            <a:ext cx="12192000" cy="6858000"/>
          </a:xfrm>
          <a:prstGeom prst="rect">
            <a:avLst/>
          </a:prstGeom>
        </p:spPr>
      </p:pic>
      <p:sp>
        <p:nvSpPr>
          <p:cNvPr id="7" name="Rectangle 6">
            <a:extLst>
              <a:ext uri="{FF2B5EF4-FFF2-40B4-BE49-F238E27FC236}">
                <a16:creationId xmlns:a16="http://schemas.microsoft.com/office/drawing/2014/main" id="{4E7A74C5-06E2-294E-9225-860527BDE128}"/>
              </a:ext>
            </a:extLst>
          </p:cNvPr>
          <p:cNvSpPr/>
          <p:nvPr/>
        </p:nvSpPr>
        <p:spPr>
          <a:xfrm>
            <a:off x="0" y="0"/>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199E87-BD87-5046-84C3-59BBDDED764A}"/>
              </a:ext>
            </a:extLst>
          </p:cNvPr>
          <p:cNvSpPr/>
          <p:nvPr/>
        </p:nvSpPr>
        <p:spPr>
          <a:xfrm>
            <a:off x="0" y="6581599"/>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BF7DA77-C2A4-9E41-8170-F13C455D5955}"/>
              </a:ext>
            </a:extLst>
          </p:cNvPr>
          <p:cNvSpPr txBox="1">
            <a:spLocks/>
          </p:cNvSpPr>
          <p:nvPr/>
        </p:nvSpPr>
        <p:spPr>
          <a:xfrm>
            <a:off x="578603" y="588193"/>
            <a:ext cx="11034793" cy="1081599"/>
          </a:xfrm>
          <a:prstGeom prst="rect">
            <a:avLst/>
          </a:prstGeom>
          <a:effectLst/>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Aft>
                <a:spcPts val="1200"/>
              </a:spcAft>
            </a:pPr>
            <a:r>
              <a:rPr lang="en-US" sz="2400" b="1" dirty="0">
                <a:solidFill>
                  <a:srgbClr val="0B3B5D"/>
                </a:solidFill>
                <a:effectLst>
                  <a:outerShdw blurRad="50800" dist="38100" dir="5400000" algn="t" rotWithShape="0">
                    <a:prstClr val="black">
                      <a:alpha val="40000"/>
                    </a:prstClr>
                  </a:outerShdw>
                </a:effectLst>
              </a:rPr>
              <a:t>SENSE OF PLACE INDEX</a:t>
            </a: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12084"/>
          <a:stretch/>
        </p:blipFill>
        <p:spPr>
          <a:xfrm>
            <a:off x="1208947" y="1386419"/>
            <a:ext cx="9774104" cy="5168147"/>
          </a:xfrm>
          <a:prstGeom prst="rect">
            <a:avLst/>
          </a:prstGeom>
        </p:spPr>
      </p:pic>
      <p:sp>
        <p:nvSpPr>
          <p:cNvPr id="2" name="TextBox 1"/>
          <p:cNvSpPr txBox="1"/>
          <p:nvPr/>
        </p:nvSpPr>
        <p:spPr>
          <a:xfrm>
            <a:off x="7975077" y="6231118"/>
            <a:ext cx="2937022" cy="246221"/>
          </a:xfrm>
          <a:prstGeom prst="rect">
            <a:avLst/>
          </a:prstGeom>
          <a:noFill/>
        </p:spPr>
        <p:txBody>
          <a:bodyPr wrap="none" rtlCol="0">
            <a:spAutoFit/>
          </a:bodyPr>
          <a:lstStyle/>
          <a:p>
            <a:r>
              <a:rPr lang="en-US" sz="1000" dirty="0"/>
              <a:t>Oregon State University Human Dimensions Lab</a:t>
            </a:r>
          </a:p>
        </p:txBody>
      </p:sp>
    </p:spTree>
    <p:extLst>
      <p:ext uri="{BB962C8B-B14F-4D97-AF65-F5344CB8AC3E}">
        <p14:creationId xmlns:p14="http://schemas.microsoft.com/office/powerpoint/2010/main" val="1267548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C02F86-2F3A-6F4B-B9D8-75FB6740CCCA}"/>
              </a:ext>
            </a:extLst>
          </p:cNvPr>
          <p:cNvPicPr>
            <a:picLocks noChangeAspect="1"/>
          </p:cNvPicPr>
          <p:nvPr/>
        </p:nvPicPr>
        <p:blipFill>
          <a:blip r:embed="rId3"/>
          <a:stretch>
            <a:fillRect/>
          </a:stretch>
        </p:blipFill>
        <p:spPr>
          <a:xfrm>
            <a:off x="-1" y="0"/>
            <a:ext cx="12192000" cy="6858000"/>
          </a:xfrm>
          <a:prstGeom prst="rect">
            <a:avLst/>
          </a:prstGeom>
        </p:spPr>
      </p:pic>
      <p:sp>
        <p:nvSpPr>
          <p:cNvPr id="7" name="Rectangle 6">
            <a:extLst>
              <a:ext uri="{FF2B5EF4-FFF2-40B4-BE49-F238E27FC236}">
                <a16:creationId xmlns:a16="http://schemas.microsoft.com/office/drawing/2014/main" id="{4E7A74C5-06E2-294E-9225-860527BDE128}"/>
              </a:ext>
            </a:extLst>
          </p:cNvPr>
          <p:cNvSpPr/>
          <p:nvPr/>
        </p:nvSpPr>
        <p:spPr>
          <a:xfrm>
            <a:off x="0" y="0"/>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199E87-BD87-5046-84C3-59BBDDED764A}"/>
              </a:ext>
            </a:extLst>
          </p:cNvPr>
          <p:cNvSpPr/>
          <p:nvPr/>
        </p:nvSpPr>
        <p:spPr>
          <a:xfrm>
            <a:off x="0" y="6581599"/>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BF7DA77-C2A4-9E41-8170-F13C455D5955}"/>
              </a:ext>
            </a:extLst>
          </p:cNvPr>
          <p:cNvSpPr txBox="1">
            <a:spLocks/>
          </p:cNvSpPr>
          <p:nvPr/>
        </p:nvSpPr>
        <p:spPr>
          <a:xfrm>
            <a:off x="578603" y="588193"/>
            <a:ext cx="11034793" cy="1081599"/>
          </a:xfrm>
          <a:prstGeom prst="rect">
            <a:avLst/>
          </a:prstGeom>
          <a:effectLst/>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Aft>
                <a:spcPts val="1200"/>
              </a:spcAft>
            </a:pPr>
            <a:r>
              <a:rPr lang="en-US" sz="2400" b="1" dirty="0">
                <a:solidFill>
                  <a:srgbClr val="0B3B5D"/>
                </a:solidFill>
                <a:effectLst>
                  <a:outerShdw blurRad="50800" dist="38100" dir="5400000" algn="t" rotWithShape="0">
                    <a:prstClr val="black">
                      <a:alpha val="40000"/>
                    </a:prstClr>
                  </a:outerShdw>
                </a:effectLst>
              </a:rPr>
              <a:t>SENSE OF PLACE INDEX</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6233" y="1098695"/>
            <a:ext cx="7079531" cy="5470547"/>
          </a:xfrm>
          <a:prstGeom prst="rect">
            <a:avLst/>
          </a:prstGeom>
        </p:spPr>
      </p:pic>
      <p:sp>
        <p:nvSpPr>
          <p:cNvPr id="10" name="TextBox 9"/>
          <p:cNvSpPr txBox="1"/>
          <p:nvPr/>
        </p:nvSpPr>
        <p:spPr>
          <a:xfrm>
            <a:off x="6698743" y="6196663"/>
            <a:ext cx="2937022" cy="246221"/>
          </a:xfrm>
          <a:prstGeom prst="rect">
            <a:avLst/>
          </a:prstGeom>
          <a:noFill/>
        </p:spPr>
        <p:txBody>
          <a:bodyPr wrap="none" rtlCol="0">
            <a:spAutoFit/>
          </a:bodyPr>
          <a:lstStyle/>
          <a:p>
            <a:r>
              <a:rPr lang="en-US" sz="1000" dirty="0"/>
              <a:t>Oregon State University Human Dimensions Lab</a:t>
            </a:r>
          </a:p>
        </p:txBody>
      </p:sp>
    </p:spTree>
    <p:extLst>
      <p:ext uri="{BB962C8B-B14F-4D97-AF65-F5344CB8AC3E}">
        <p14:creationId xmlns:p14="http://schemas.microsoft.com/office/powerpoint/2010/main" val="4030415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17840"/>
          <a:stretch/>
        </p:blipFill>
        <p:spPr>
          <a:xfrm>
            <a:off x="0" y="121118"/>
            <a:ext cx="12222480" cy="6503480"/>
          </a:xfrm>
          <a:prstGeom prst="rect">
            <a:avLst/>
          </a:prstGeom>
        </p:spPr>
      </p:pic>
      <p:sp>
        <p:nvSpPr>
          <p:cNvPr id="7" name="Rectangle 6">
            <a:extLst>
              <a:ext uri="{FF2B5EF4-FFF2-40B4-BE49-F238E27FC236}">
                <a16:creationId xmlns:a16="http://schemas.microsoft.com/office/drawing/2014/main" id="{4E7A74C5-06E2-294E-9225-860527BDE128}"/>
              </a:ext>
            </a:extLst>
          </p:cNvPr>
          <p:cNvSpPr/>
          <p:nvPr/>
        </p:nvSpPr>
        <p:spPr>
          <a:xfrm>
            <a:off x="0" y="0"/>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199E87-BD87-5046-84C3-59BBDDED764A}"/>
              </a:ext>
            </a:extLst>
          </p:cNvPr>
          <p:cNvSpPr/>
          <p:nvPr/>
        </p:nvSpPr>
        <p:spPr>
          <a:xfrm>
            <a:off x="0" y="6581599"/>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73676BBB-7AE5-9C40-B397-C1D94B2D7653}"/>
              </a:ext>
            </a:extLst>
          </p:cNvPr>
          <p:cNvSpPr txBox="1">
            <a:spLocks/>
          </p:cNvSpPr>
          <p:nvPr/>
        </p:nvSpPr>
        <p:spPr>
          <a:xfrm>
            <a:off x="1524000" y="144379"/>
            <a:ext cx="9144000" cy="1081599"/>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8000"/>
              </a:lnSpc>
            </a:pPr>
            <a:r>
              <a:rPr lang="en-US" sz="3600" b="1" dirty="0">
                <a:solidFill>
                  <a:srgbClr val="0B3B5D"/>
                </a:solidFill>
              </a:rPr>
              <a:t>Puget Sound is complex</a:t>
            </a:r>
          </a:p>
        </p:txBody>
      </p:sp>
    </p:spTree>
    <p:extLst>
      <p:ext uri="{BB962C8B-B14F-4D97-AF65-F5344CB8AC3E}">
        <p14:creationId xmlns:p14="http://schemas.microsoft.com/office/powerpoint/2010/main" val="2911851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E08DB2-1A44-AB42-9D5E-162350F23414}"/>
              </a:ext>
            </a:extLst>
          </p:cNvPr>
          <p:cNvPicPr>
            <a:picLocks noChangeAspect="1"/>
          </p:cNvPicPr>
          <p:nvPr/>
        </p:nvPicPr>
        <p:blipFill>
          <a:blip r:embed="rId3"/>
          <a:stretch>
            <a:fillRect/>
          </a:stretch>
        </p:blipFill>
        <p:spPr>
          <a:xfrm>
            <a:off x="0" y="542057"/>
            <a:ext cx="12192000" cy="5746992"/>
          </a:xfrm>
          <a:prstGeom prst="rect">
            <a:avLst/>
          </a:prstGeom>
        </p:spPr>
      </p:pic>
      <p:pic>
        <p:nvPicPr>
          <p:cNvPr id="3" name="Picture 2">
            <a:extLst>
              <a:ext uri="{FF2B5EF4-FFF2-40B4-BE49-F238E27FC236}">
                <a16:creationId xmlns:a16="http://schemas.microsoft.com/office/drawing/2014/main" id="{6B2A4BA2-F585-CC48-B8E6-7049F94A699D}"/>
              </a:ext>
            </a:extLst>
          </p:cNvPr>
          <p:cNvPicPr>
            <a:picLocks noChangeAspect="1"/>
          </p:cNvPicPr>
          <p:nvPr/>
        </p:nvPicPr>
        <p:blipFill>
          <a:blip r:embed="rId4"/>
          <a:stretch>
            <a:fillRect/>
          </a:stretch>
        </p:blipFill>
        <p:spPr>
          <a:xfrm>
            <a:off x="7258050" y="4175246"/>
            <a:ext cx="1752600" cy="1917700"/>
          </a:xfrm>
          <a:prstGeom prst="rect">
            <a:avLst/>
          </a:prstGeom>
        </p:spPr>
      </p:pic>
    </p:spTree>
    <p:extLst>
      <p:ext uri="{BB962C8B-B14F-4D97-AF65-F5344CB8AC3E}">
        <p14:creationId xmlns:p14="http://schemas.microsoft.com/office/powerpoint/2010/main" val="725090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7A74C5-06E2-294E-9225-860527BDE128}"/>
              </a:ext>
            </a:extLst>
          </p:cNvPr>
          <p:cNvSpPr/>
          <p:nvPr/>
        </p:nvSpPr>
        <p:spPr>
          <a:xfrm>
            <a:off x="0" y="0"/>
            <a:ext cx="12192000" cy="6858000"/>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9368087F-41CE-D94F-8D0D-BAA6A3AB236B}"/>
              </a:ext>
            </a:extLst>
          </p:cNvPr>
          <p:cNvSpPr txBox="1">
            <a:spLocks/>
          </p:cNvSpPr>
          <p:nvPr/>
        </p:nvSpPr>
        <p:spPr>
          <a:xfrm>
            <a:off x="1043552" y="2052865"/>
            <a:ext cx="9867254" cy="1819526"/>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8000"/>
              </a:lnSpc>
            </a:pPr>
            <a:r>
              <a:rPr lang="en-US" sz="3600" b="1" dirty="0">
                <a:solidFill>
                  <a:schemeClr val="bg1"/>
                </a:solidFill>
              </a:rPr>
              <a:t>The thousands of passionate people who are devoted to seeing the return of a healthy and resilient Puget Sound give us hope</a:t>
            </a:r>
            <a:endParaRPr lang="en-US" sz="1600" b="1" dirty="0">
              <a:solidFill>
                <a:schemeClr val="bg1"/>
              </a:solidFill>
              <a:latin typeface="+mn-lt"/>
            </a:endParaRPr>
          </a:p>
        </p:txBody>
      </p:sp>
    </p:spTree>
    <p:extLst>
      <p:ext uri="{BB962C8B-B14F-4D97-AF65-F5344CB8AC3E}">
        <p14:creationId xmlns:p14="http://schemas.microsoft.com/office/powerpoint/2010/main" val="1207973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E8251F-D925-8D41-B984-071FCEA50CF3}"/>
              </a:ext>
            </a:extLst>
          </p:cNvPr>
          <p:cNvPicPr>
            <a:picLocks noChangeAspect="1"/>
          </p:cNvPicPr>
          <p:nvPr/>
        </p:nvPicPr>
        <p:blipFill>
          <a:blip r:embed="rId3"/>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933E86FA-32A6-074C-B2E1-E095A74E905A}"/>
              </a:ext>
            </a:extLst>
          </p:cNvPr>
          <p:cNvSpPr txBox="1">
            <a:spLocks/>
          </p:cNvSpPr>
          <p:nvPr/>
        </p:nvSpPr>
        <p:spPr>
          <a:xfrm>
            <a:off x="245389" y="4253625"/>
            <a:ext cx="9867254" cy="1819526"/>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8000"/>
              </a:lnSpc>
            </a:pPr>
            <a:r>
              <a:rPr lang="en-US" sz="2000" b="1" dirty="0">
                <a:solidFill>
                  <a:schemeClr val="bg1"/>
                </a:solidFill>
                <a:effectLst>
                  <a:outerShdw blurRad="50800" dist="38100" dir="5400000" algn="t" rotWithShape="0">
                    <a:prstClr val="black">
                      <a:alpha val="40000"/>
                    </a:prstClr>
                  </a:outerShdw>
                </a:effectLst>
              </a:rPr>
              <a:t>STORIES OF RECOVERY</a:t>
            </a:r>
          </a:p>
          <a:p>
            <a:r>
              <a:rPr lang="en-US" sz="3600" b="1" dirty="0">
                <a:solidFill>
                  <a:schemeClr val="bg1"/>
                </a:solidFill>
                <a:effectLst>
                  <a:outerShdw blurRad="50800" dist="38100" dir="5400000" algn="t" rotWithShape="0">
                    <a:prstClr val="black">
                      <a:alpha val="40000"/>
                    </a:prstClr>
                  </a:outerShdw>
                </a:effectLst>
              </a:rPr>
              <a:t>Trekking backroads to count culverts for salmon </a:t>
            </a:r>
            <a:endParaRPr lang="en-US" sz="3600" dirty="0">
              <a:solidFill>
                <a:schemeClr val="bg1"/>
              </a:solidFill>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5072051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tateofthesound.wa.gov/wp-content/uploads/ftpuploads/culvert2-1024x7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257" y="465359"/>
            <a:ext cx="8622488" cy="6096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366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0D0D9C-7CF6-4E48-94B4-F0AD52EC9075}"/>
              </a:ext>
            </a:extLst>
          </p:cNvPr>
          <p:cNvPicPr>
            <a:picLocks noChangeAspect="1"/>
          </p:cNvPicPr>
          <p:nvPr/>
        </p:nvPicPr>
        <p:blipFill>
          <a:blip r:embed="rId3"/>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9368087F-41CE-D94F-8D0D-BAA6A3AB236B}"/>
              </a:ext>
            </a:extLst>
          </p:cNvPr>
          <p:cNvSpPr txBox="1">
            <a:spLocks/>
          </p:cNvSpPr>
          <p:nvPr/>
        </p:nvSpPr>
        <p:spPr>
          <a:xfrm>
            <a:off x="245389" y="4253625"/>
            <a:ext cx="9867254" cy="1819526"/>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8000"/>
              </a:lnSpc>
            </a:pPr>
            <a:r>
              <a:rPr lang="en-US" sz="2000" b="1" dirty="0">
                <a:solidFill>
                  <a:schemeClr val="bg1"/>
                </a:solidFill>
                <a:effectLst>
                  <a:outerShdw blurRad="50800" dist="38100" dir="5400000" algn="t" rotWithShape="0">
                    <a:prstClr val="black">
                      <a:alpha val="40000"/>
                    </a:prstClr>
                  </a:outerShdw>
                </a:effectLst>
              </a:rPr>
              <a:t>STORIES OF RECOVERY</a:t>
            </a:r>
          </a:p>
          <a:p>
            <a:pPr>
              <a:lnSpc>
                <a:spcPct val="118000"/>
              </a:lnSpc>
            </a:pPr>
            <a:r>
              <a:rPr lang="en-US" sz="3600" b="1" dirty="0">
                <a:solidFill>
                  <a:schemeClr val="bg1"/>
                </a:solidFill>
                <a:effectLst>
                  <a:outerShdw blurRad="50800" dist="38100" dir="5400000" algn="t" rotWithShape="0">
                    <a:prstClr val="black">
                      <a:alpha val="40000"/>
                    </a:prstClr>
                  </a:outerShdw>
                </a:effectLst>
              </a:rPr>
              <a:t>Setting the table for fish, farms, and floodplains</a:t>
            </a:r>
            <a:endParaRPr lang="en-US" sz="1600" b="1" dirty="0">
              <a:solidFill>
                <a:schemeClr val="bg1"/>
              </a:solidFill>
              <a:effectLst>
                <a:outerShdw blurRad="50800" dist="38100" dir="5400000" algn="t" rotWithShape="0">
                  <a:prstClr val="black">
                    <a:alpha val="40000"/>
                  </a:prstClr>
                </a:outerShdw>
              </a:effectLst>
              <a:latin typeface="+mn-lt"/>
            </a:endParaRPr>
          </a:p>
        </p:txBody>
      </p:sp>
    </p:spTree>
    <p:extLst>
      <p:ext uri="{BB962C8B-B14F-4D97-AF65-F5344CB8AC3E}">
        <p14:creationId xmlns:p14="http://schemas.microsoft.com/office/powerpoint/2010/main" val="3713885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299239" y="297843"/>
            <a:ext cx="3833380" cy="6354503"/>
          </a:xfrm>
          <a:prstGeom prst="rect">
            <a:avLst/>
          </a:prstGeom>
        </p:spPr>
      </p:pic>
    </p:spTree>
    <p:extLst>
      <p:ext uri="{BB962C8B-B14F-4D97-AF65-F5344CB8AC3E}">
        <p14:creationId xmlns:p14="http://schemas.microsoft.com/office/powerpoint/2010/main" val="7626661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CCEF70-FA1E-5843-AE24-6CB7FF3489A0}"/>
              </a:ext>
            </a:extLst>
          </p:cNvPr>
          <p:cNvPicPr>
            <a:picLocks noChangeAspect="1"/>
          </p:cNvPicPr>
          <p:nvPr/>
        </p:nvPicPr>
        <p:blipFill>
          <a:blip r:embed="rId3"/>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4E15373-9820-7742-96EF-9B37D6F8496B}"/>
              </a:ext>
            </a:extLst>
          </p:cNvPr>
          <p:cNvSpPr txBox="1">
            <a:spLocks/>
          </p:cNvSpPr>
          <p:nvPr/>
        </p:nvSpPr>
        <p:spPr>
          <a:xfrm>
            <a:off x="555355" y="1215957"/>
            <a:ext cx="9867254" cy="1819526"/>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8000"/>
              </a:lnSpc>
            </a:pPr>
            <a:endParaRPr lang="en-US" sz="1600" b="1" dirty="0">
              <a:solidFill>
                <a:schemeClr val="bg1"/>
              </a:solidFill>
              <a:latin typeface="+mn-lt"/>
            </a:endParaRPr>
          </a:p>
        </p:txBody>
      </p:sp>
      <p:sp>
        <p:nvSpPr>
          <p:cNvPr id="10" name="Title 1">
            <a:extLst>
              <a:ext uri="{FF2B5EF4-FFF2-40B4-BE49-F238E27FC236}">
                <a16:creationId xmlns:a16="http://schemas.microsoft.com/office/drawing/2014/main" id="{7C0CDA25-F99C-B94E-94CB-8D532E16A415}"/>
              </a:ext>
            </a:extLst>
          </p:cNvPr>
          <p:cNvSpPr txBox="1">
            <a:spLocks/>
          </p:cNvSpPr>
          <p:nvPr/>
        </p:nvSpPr>
        <p:spPr>
          <a:xfrm>
            <a:off x="245389" y="4253625"/>
            <a:ext cx="9867254" cy="1819526"/>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8000"/>
              </a:lnSpc>
            </a:pPr>
            <a:r>
              <a:rPr lang="en-US" sz="2000" b="1" dirty="0">
                <a:solidFill>
                  <a:schemeClr val="bg1"/>
                </a:solidFill>
                <a:effectLst>
                  <a:outerShdw blurRad="50800" dist="38100" dir="5400000" algn="t" rotWithShape="0">
                    <a:prstClr val="black">
                      <a:alpha val="40000"/>
                    </a:prstClr>
                  </a:outerShdw>
                </a:effectLst>
              </a:rPr>
              <a:t>STORIES OF RECOVERY</a:t>
            </a:r>
          </a:p>
          <a:p>
            <a:pPr>
              <a:lnSpc>
                <a:spcPct val="118000"/>
              </a:lnSpc>
            </a:pPr>
            <a:r>
              <a:rPr lang="en-US" sz="3600" b="1" dirty="0">
                <a:solidFill>
                  <a:schemeClr val="bg1"/>
                </a:solidFill>
                <a:effectLst>
                  <a:outerShdw blurRad="50800" dist="38100" dir="5400000" algn="t" rotWithShape="0">
                    <a:prstClr val="black">
                      <a:alpha val="40000"/>
                    </a:prstClr>
                  </a:outerShdw>
                </a:effectLst>
              </a:rPr>
              <a:t>Kids kick asphalt out of the school yard for cleaner water</a:t>
            </a:r>
            <a:endParaRPr lang="en-US" sz="1600" b="1" dirty="0">
              <a:solidFill>
                <a:schemeClr val="bg1"/>
              </a:solidFill>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7670992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7A74C5-06E2-294E-9225-860527BDE128}"/>
              </a:ext>
            </a:extLst>
          </p:cNvPr>
          <p:cNvSpPr/>
          <p:nvPr/>
        </p:nvSpPr>
        <p:spPr>
          <a:xfrm>
            <a:off x="0" y="0"/>
            <a:ext cx="12192000" cy="6858000"/>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9368087F-41CE-D94F-8D0D-BAA6A3AB236B}"/>
              </a:ext>
            </a:extLst>
          </p:cNvPr>
          <p:cNvSpPr txBox="1">
            <a:spLocks/>
          </p:cNvSpPr>
          <p:nvPr/>
        </p:nvSpPr>
        <p:spPr>
          <a:xfrm>
            <a:off x="1162373" y="2324085"/>
            <a:ext cx="9867254" cy="1819526"/>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8000"/>
              </a:lnSpc>
            </a:pPr>
            <a:r>
              <a:rPr lang="en-US" sz="3600" b="1" dirty="0">
                <a:solidFill>
                  <a:schemeClr val="bg1"/>
                </a:solidFill>
              </a:rPr>
              <a:t>Sufficient funding for the priority habitat protection and restoration, water quality protection, and salmon recovery programs, described in the Action Agenda for Puget Sound, remains the biggest barrier to recovery. </a:t>
            </a:r>
            <a:endParaRPr lang="en-US" sz="1600" b="1" dirty="0">
              <a:solidFill>
                <a:schemeClr val="bg1"/>
              </a:solidFill>
              <a:latin typeface="+mn-lt"/>
            </a:endParaRPr>
          </a:p>
        </p:txBody>
      </p:sp>
    </p:spTree>
    <p:extLst>
      <p:ext uri="{BB962C8B-B14F-4D97-AF65-F5344CB8AC3E}">
        <p14:creationId xmlns:p14="http://schemas.microsoft.com/office/powerpoint/2010/main" val="13907903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7A74C5-06E2-294E-9225-860527BDE128}"/>
              </a:ext>
            </a:extLst>
          </p:cNvPr>
          <p:cNvSpPr/>
          <p:nvPr/>
        </p:nvSpPr>
        <p:spPr>
          <a:xfrm>
            <a:off x="0" y="0"/>
            <a:ext cx="12192000" cy="6858000"/>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9119BDA8-8098-F540-9323-6A5CCF5499F2}"/>
              </a:ext>
            </a:extLst>
          </p:cNvPr>
          <p:cNvPicPr>
            <a:picLocks noChangeAspect="1"/>
          </p:cNvPicPr>
          <p:nvPr/>
        </p:nvPicPr>
        <p:blipFill>
          <a:blip r:embed="rId3"/>
          <a:stretch>
            <a:fillRect/>
          </a:stretch>
        </p:blipFill>
        <p:spPr>
          <a:xfrm>
            <a:off x="2367626" y="914399"/>
            <a:ext cx="7456747" cy="4904245"/>
          </a:xfrm>
          <a:prstGeom prst="rect">
            <a:avLst/>
          </a:prstGeom>
        </p:spPr>
      </p:pic>
    </p:spTree>
    <p:extLst>
      <p:ext uri="{BB962C8B-B14F-4D97-AF65-F5344CB8AC3E}">
        <p14:creationId xmlns:p14="http://schemas.microsoft.com/office/powerpoint/2010/main" val="39546257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F56040-958B-3141-BAE5-80EE0D659FB6}"/>
              </a:ext>
            </a:extLst>
          </p:cNvPr>
          <p:cNvPicPr>
            <a:picLocks noChangeAspect="1"/>
          </p:cNvPicPr>
          <p:nvPr/>
        </p:nvPicPr>
        <p:blipFill>
          <a:blip r:embed="rId3"/>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9368087F-41CE-D94F-8D0D-BAA6A3AB236B}"/>
              </a:ext>
            </a:extLst>
          </p:cNvPr>
          <p:cNvSpPr txBox="1">
            <a:spLocks/>
          </p:cNvSpPr>
          <p:nvPr/>
        </p:nvSpPr>
        <p:spPr>
          <a:xfrm>
            <a:off x="1043552" y="874994"/>
            <a:ext cx="9867254" cy="1819526"/>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8000"/>
              </a:lnSpc>
            </a:pPr>
            <a:endParaRPr lang="en-US" sz="1600" b="1" dirty="0">
              <a:solidFill>
                <a:schemeClr val="bg1"/>
              </a:solidFill>
              <a:latin typeface="+mn-lt"/>
            </a:endParaRPr>
          </a:p>
        </p:txBody>
      </p:sp>
      <p:sp>
        <p:nvSpPr>
          <p:cNvPr id="4" name="Title 1">
            <a:extLst>
              <a:ext uri="{FF2B5EF4-FFF2-40B4-BE49-F238E27FC236}">
                <a16:creationId xmlns:a16="http://schemas.microsoft.com/office/drawing/2014/main" id="{0DFFD27D-CE9F-8340-85DC-0C2EFB498316}"/>
              </a:ext>
            </a:extLst>
          </p:cNvPr>
          <p:cNvSpPr txBox="1">
            <a:spLocks/>
          </p:cNvSpPr>
          <p:nvPr/>
        </p:nvSpPr>
        <p:spPr>
          <a:xfrm>
            <a:off x="1043552" y="909763"/>
            <a:ext cx="9867254" cy="1819526"/>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8000"/>
              </a:lnSpc>
            </a:pPr>
            <a:r>
              <a:rPr lang="en-US" sz="2000" b="1" dirty="0">
                <a:solidFill>
                  <a:schemeClr val="bg1"/>
                </a:solidFill>
              </a:rPr>
              <a:t>2019 STATE OF THE SOUND</a:t>
            </a:r>
          </a:p>
          <a:p>
            <a:pPr algn="ctr">
              <a:lnSpc>
                <a:spcPct val="118000"/>
              </a:lnSpc>
            </a:pPr>
            <a:r>
              <a:rPr lang="en-US" sz="3600" b="1" dirty="0">
                <a:solidFill>
                  <a:schemeClr val="bg1"/>
                </a:solidFill>
                <a:latin typeface="+mn-lt"/>
              </a:rPr>
              <a:t>CALL TO ACTION</a:t>
            </a:r>
            <a:endParaRPr lang="en-US" sz="1600" b="1" dirty="0">
              <a:solidFill>
                <a:schemeClr val="bg1"/>
              </a:solidFill>
              <a:latin typeface="+mn-lt"/>
            </a:endParaRPr>
          </a:p>
        </p:txBody>
      </p:sp>
      <p:sp>
        <p:nvSpPr>
          <p:cNvPr id="6" name="Title 1">
            <a:extLst>
              <a:ext uri="{FF2B5EF4-FFF2-40B4-BE49-F238E27FC236}">
                <a16:creationId xmlns:a16="http://schemas.microsoft.com/office/drawing/2014/main" id="{B9D7E9DF-76E9-6E41-AA88-1DEBA55AABA6}"/>
              </a:ext>
            </a:extLst>
          </p:cNvPr>
          <p:cNvSpPr txBox="1">
            <a:spLocks/>
          </p:cNvSpPr>
          <p:nvPr/>
        </p:nvSpPr>
        <p:spPr>
          <a:xfrm>
            <a:off x="1162373" y="2857150"/>
            <a:ext cx="9867254" cy="1819526"/>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8000"/>
              </a:lnSpc>
            </a:pPr>
            <a:r>
              <a:rPr lang="en-US" sz="3600" b="1" dirty="0">
                <a:solidFill>
                  <a:schemeClr val="bg1"/>
                </a:solidFill>
              </a:rPr>
              <a:t>Each of us has a role to play in achieving Puget Sound recovery. </a:t>
            </a:r>
            <a:endParaRPr lang="en-US" sz="1600" b="1" dirty="0">
              <a:solidFill>
                <a:schemeClr val="bg1"/>
              </a:solidFill>
              <a:latin typeface="+mn-lt"/>
            </a:endParaRPr>
          </a:p>
        </p:txBody>
      </p:sp>
      <p:sp>
        <p:nvSpPr>
          <p:cNvPr id="10" name="Rectangle 9">
            <a:extLst>
              <a:ext uri="{FF2B5EF4-FFF2-40B4-BE49-F238E27FC236}">
                <a16:creationId xmlns:a16="http://schemas.microsoft.com/office/drawing/2014/main" id="{0CBEEE30-58F7-3744-8201-DCDC672B11F9}"/>
              </a:ext>
            </a:extLst>
          </p:cNvPr>
          <p:cNvSpPr/>
          <p:nvPr/>
        </p:nvSpPr>
        <p:spPr>
          <a:xfrm>
            <a:off x="0" y="0"/>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644891-E7F3-674D-BA7B-38E8750A4917}"/>
              </a:ext>
            </a:extLst>
          </p:cNvPr>
          <p:cNvSpPr/>
          <p:nvPr/>
        </p:nvSpPr>
        <p:spPr>
          <a:xfrm>
            <a:off x="0" y="6581599"/>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1898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37542-92A7-0D47-ACD4-8FF6CF8E3096}"/>
              </a:ext>
            </a:extLst>
          </p:cNvPr>
          <p:cNvPicPr>
            <a:picLocks noChangeAspect="1"/>
          </p:cNvPicPr>
          <p:nvPr/>
        </p:nvPicPr>
        <p:blipFill>
          <a:blip r:embed="rId3"/>
          <a:stretch>
            <a:fillRect/>
          </a:stretch>
        </p:blipFill>
        <p:spPr>
          <a:xfrm>
            <a:off x="0" y="374"/>
            <a:ext cx="12192000" cy="6857251"/>
          </a:xfrm>
          <a:prstGeom prst="rect">
            <a:avLst/>
          </a:prstGeom>
        </p:spPr>
      </p:pic>
      <p:sp>
        <p:nvSpPr>
          <p:cNvPr id="7" name="Rectangle 6">
            <a:extLst>
              <a:ext uri="{FF2B5EF4-FFF2-40B4-BE49-F238E27FC236}">
                <a16:creationId xmlns:a16="http://schemas.microsoft.com/office/drawing/2014/main" id="{4E7A74C5-06E2-294E-9225-860527BDE128}"/>
              </a:ext>
            </a:extLst>
          </p:cNvPr>
          <p:cNvSpPr/>
          <p:nvPr/>
        </p:nvSpPr>
        <p:spPr>
          <a:xfrm>
            <a:off x="0" y="0"/>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199E87-BD87-5046-84C3-59BBDDED764A}"/>
              </a:ext>
            </a:extLst>
          </p:cNvPr>
          <p:cNvSpPr/>
          <p:nvPr/>
        </p:nvSpPr>
        <p:spPr>
          <a:xfrm>
            <a:off x="0" y="6581599"/>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73676BBB-7AE5-9C40-B397-C1D94B2D7653}"/>
              </a:ext>
            </a:extLst>
          </p:cNvPr>
          <p:cNvSpPr txBox="1">
            <a:spLocks/>
          </p:cNvSpPr>
          <p:nvPr/>
        </p:nvSpPr>
        <p:spPr>
          <a:xfrm>
            <a:off x="1524000" y="1216751"/>
            <a:ext cx="9144000" cy="1081599"/>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8000"/>
              </a:lnSpc>
            </a:pPr>
            <a:r>
              <a:rPr lang="en-US" sz="3600" b="1" dirty="0">
                <a:solidFill>
                  <a:srgbClr val="0B3B5D"/>
                </a:solidFill>
              </a:rPr>
              <a:t>In 2007 the Washington State Legislature created the Puget Sound Partnership</a:t>
            </a:r>
          </a:p>
        </p:txBody>
      </p:sp>
    </p:spTree>
    <p:extLst>
      <p:ext uri="{BB962C8B-B14F-4D97-AF65-F5344CB8AC3E}">
        <p14:creationId xmlns:p14="http://schemas.microsoft.com/office/powerpoint/2010/main" val="4495826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A8BF04F-8106-7945-A131-9336BCD85132}"/>
              </a:ext>
            </a:extLst>
          </p:cNvPr>
          <p:cNvPicPr>
            <a:picLocks noChangeAspect="1"/>
          </p:cNvPicPr>
          <p:nvPr/>
        </p:nvPicPr>
        <p:blipFill>
          <a:blip r:embed="rId3"/>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DE6DA3B6-DBF6-CB4B-8814-1336289CA0FE}"/>
              </a:ext>
            </a:extLst>
          </p:cNvPr>
          <p:cNvSpPr/>
          <p:nvPr/>
        </p:nvSpPr>
        <p:spPr>
          <a:xfrm>
            <a:off x="0" y="0"/>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11944F8-0E44-F74F-B0E7-65314B969025}"/>
              </a:ext>
            </a:extLst>
          </p:cNvPr>
          <p:cNvSpPr/>
          <p:nvPr/>
        </p:nvSpPr>
        <p:spPr>
          <a:xfrm>
            <a:off x="0" y="6581599"/>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E7257BA1-231A-674E-8C51-795FEDF0D024}"/>
              </a:ext>
            </a:extLst>
          </p:cNvPr>
          <p:cNvSpPr txBox="1">
            <a:spLocks/>
          </p:cNvSpPr>
          <p:nvPr/>
        </p:nvSpPr>
        <p:spPr>
          <a:xfrm>
            <a:off x="609599" y="1184960"/>
            <a:ext cx="4807058" cy="1819526"/>
          </a:xfrm>
          <a:prstGeom prst="rect">
            <a:avLst/>
          </a:prstGeom>
          <a:effectLst/>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8000"/>
              </a:lnSpc>
            </a:pPr>
            <a:r>
              <a:rPr lang="en-US" sz="2000" b="1" dirty="0">
                <a:solidFill>
                  <a:schemeClr val="bg1"/>
                </a:solidFill>
              </a:rPr>
              <a:t>STATE LEGISLATURE</a:t>
            </a:r>
          </a:p>
          <a:p>
            <a:pPr fontAlgn="base"/>
            <a:r>
              <a:rPr lang="en-US" sz="2000" dirty="0">
                <a:solidFill>
                  <a:schemeClr val="bg1"/>
                </a:solidFill>
                <a:latin typeface="+mn-lt"/>
              </a:rPr>
              <a:t>Authorize new funding that will provide reliable, dedicated funding in the amounts needed for Puget Sound recovery, as recommended by the Leadership Council.</a:t>
            </a:r>
          </a:p>
          <a:p>
            <a:pPr>
              <a:lnSpc>
                <a:spcPct val="118000"/>
              </a:lnSpc>
            </a:pPr>
            <a:endParaRPr lang="en-US" sz="2000" b="1" dirty="0">
              <a:solidFill>
                <a:schemeClr val="bg1"/>
              </a:solidFill>
              <a:latin typeface="+mn-lt"/>
            </a:endParaRPr>
          </a:p>
        </p:txBody>
      </p:sp>
      <p:sp>
        <p:nvSpPr>
          <p:cNvPr id="8" name="Title 1">
            <a:extLst>
              <a:ext uri="{FF2B5EF4-FFF2-40B4-BE49-F238E27FC236}">
                <a16:creationId xmlns:a16="http://schemas.microsoft.com/office/drawing/2014/main" id="{6CD11585-93BF-6E4F-BC75-40824F7AD8CF}"/>
              </a:ext>
            </a:extLst>
          </p:cNvPr>
          <p:cNvSpPr txBox="1">
            <a:spLocks/>
          </p:cNvSpPr>
          <p:nvPr/>
        </p:nvSpPr>
        <p:spPr>
          <a:xfrm>
            <a:off x="6305226" y="1184960"/>
            <a:ext cx="4807058" cy="1819526"/>
          </a:xfrm>
          <a:prstGeom prst="rect">
            <a:avLst/>
          </a:prstGeom>
          <a:effectLst/>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8000"/>
              </a:lnSpc>
            </a:pPr>
            <a:r>
              <a:rPr lang="en-US" sz="2000" b="1" dirty="0">
                <a:solidFill>
                  <a:schemeClr val="bg1"/>
                </a:solidFill>
              </a:rPr>
              <a:t>STATE AGENCIES</a:t>
            </a:r>
          </a:p>
          <a:p>
            <a:pPr fontAlgn="base">
              <a:lnSpc>
                <a:spcPct val="100000"/>
              </a:lnSpc>
            </a:pPr>
            <a:r>
              <a:rPr lang="en-US" sz="2000" dirty="0">
                <a:solidFill>
                  <a:schemeClr val="bg1"/>
                </a:solidFill>
                <a:latin typeface="Arial" panose="020B0604020202020204" pitchFamily="34" charset="0"/>
                <a:cs typeface="Arial" panose="020B0604020202020204" pitchFamily="34" charset="0"/>
              </a:rPr>
              <a:t>Work with the Partnership and the Leadership Council to develop the Puget Sound Budget. Submit budget requests to implement the 2018-2022 Action Agenda for Puget Sound.</a:t>
            </a:r>
          </a:p>
          <a:p>
            <a:pPr>
              <a:lnSpc>
                <a:spcPct val="118000"/>
              </a:lnSpc>
            </a:pPr>
            <a:endParaRPr lang="en-US" sz="2000" b="1" dirty="0">
              <a:solidFill>
                <a:schemeClr val="bg1"/>
              </a:solidFill>
              <a:latin typeface="+mn-lt"/>
            </a:endParaRPr>
          </a:p>
        </p:txBody>
      </p:sp>
      <p:sp>
        <p:nvSpPr>
          <p:cNvPr id="9" name="Title 1">
            <a:extLst>
              <a:ext uri="{FF2B5EF4-FFF2-40B4-BE49-F238E27FC236}">
                <a16:creationId xmlns:a16="http://schemas.microsoft.com/office/drawing/2014/main" id="{8250F8D2-0306-8D4F-B651-3E4B1F28D5BF}"/>
              </a:ext>
            </a:extLst>
          </p:cNvPr>
          <p:cNvSpPr txBox="1">
            <a:spLocks/>
          </p:cNvSpPr>
          <p:nvPr/>
        </p:nvSpPr>
        <p:spPr>
          <a:xfrm>
            <a:off x="609599" y="3734431"/>
            <a:ext cx="4807058" cy="1819526"/>
          </a:xfrm>
          <a:prstGeom prst="rect">
            <a:avLst/>
          </a:prstGeom>
          <a:effectLst/>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8000"/>
              </a:lnSpc>
            </a:pPr>
            <a:r>
              <a:rPr lang="en-US" sz="2000" b="1" dirty="0">
                <a:solidFill>
                  <a:schemeClr val="bg1"/>
                </a:solidFill>
              </a:rPr>
              <a:t>LOCAL GOVERNMENT</a:t>
            </a:r>
          </a:p>
          <a:p>
            <a:pPr fontAlgn="base">
              <a:lnSpc>
                <a:spcPct val="100000"/>
              </a:lnSpc>
            </a:pPr>
            <a:r>
              <a:rPr lang="en-US" sz="2000" dirty="0">
                <a:solidFill>
                  <a:schemeClr val="bg1"/>
                </a:solidFill>
                <a:latin typeface="Arial" panose="020B0604020202020204" pitchFamily="34" charset="0"/>
                <a:cs typeface="Arial" panose="020B0604020202020204" pitchFamily="34" charset="0"/>
              </a:rPr>
              <a:t>Participate in watershed-scale recovery planning and implementation efforts, via Local Integrating Organizations and salmon recovery Lead Entities. </a:t>
            </a:r>
          </a:p>
          <a:p>
            <a:pPr>
              <a:lnSpc>
                <a:spcPct val="118000"/>
              </a:lnSpc>
            </a:pPr>
            <a:endParaRPr lang="en-US" sz="2000" b="1" dirty="0">
              <a:solidFill>
                <a:schemeClr val="bg1"/>
              </a:solidFill>
              <a:latin typeface="+mn-lt"/>
            </a:endParaRPr>
          </a:p>
        </p:txBody>
      </p:sp>
      <p:sp>
        <p:nvSpPr>
          <p:cNvPr id="10" name="Title 1">
            <a:extLst>
              <a:ext uri="{FF2B5EF4-FFF2-40B4-BE49-F238E27FC236}">
                <a16:creationId xmlns:a16="http://schemas.microsoft.com/office/drawing/2014/main" id="{D48AAFF2-513A-AD4E-840D-CADF7A7F8877}"/>
              </a:ext>
            </a:extLst>
          </p:cNvPr>
          <p:cNvSpPr txBox="1">
            <a:spLocks/>
          </p:cNvSpPr>
          <p:nvPr/>
        </p:nvSpPr>
        <p:spPr>
          <a:xfrm>
            <a:off x="6305226" y="3734431"/>
            <a:ext cx="4807058" cy="1819526"/>
          </a:xfrm>
          <a:prstGeom prst="rect">
            <a:avLst/>
          </a:prstGeom>
          <a:effectLst/>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8000"/>
              </a:lnSpc>
            </a:pPr>
            <a:r>
              <a:rPr lang="en-US" sz="2000" b="1" dirty="0">
                <a:solidFill>
                  <a:schemeClr val="bg1"/>
                </a:solidFill>
              </a:rPr>
              <a:t>CONGRESS</a:t>
            </a:r>
          </a:p>
          <a:p>
            <a:pPr fontAlgn="base">
              <a:lnSpc>
                <a:spcPct val="100000"/>
              </a:lnSpc>
            </a:pPr>
            <a:r>
              <a:rPr lang="en-US" sz="2000" dirty="0">
                <a:solidFill>
                  <a:schemeClr val="bg1"/>
                </a:solidFill>
                <a:latin typeface="+mn-lt"/>
              </a:rPr>
              <a:t>Fund the Puget Sound Geographic Program at a level commensurate with the Great Lakes and Chesapeake Bay.</a:t>
            </a:r>
          </a:p>
          <a:p>
            <a:pPr fontAlgn="base">
              <a:lnSpc>
                <a:spcPct val="100000"/>
              </a:lnSpc>
            </a:pPr>
            <a:r>
              <a:rPr lang="en-US" sz="2000" dirty="0">
                <a:solidFill>
                  <a:schemeClr val="bg1"/>
                </a:solidFill>
                <a:latin typeface="Arial" panose="020B0604020202020204" pitchFamily="34" charset="0"/>
                <a:cs typeface="Arial" panose="020B0604020202020204" pitchFamily="34" charset="0"/>
              </a:rPr>
              <a:t>.</a:t>
            </a:r>
          </a:p>
          <a:p>
            <a:pPr>
              <a:lnSpc>
                <a:spcPct val="118000"/>
              </a:lnSpc>
            </a:pPr>
            <a:endParaRPr lang="en-US" sz="2000" b="1" dirty="0">
              <a:solidFill>
                <a:schemeClr val="bg1"/>
              </a:solidFill>
              <a:latin typeface="+mn-lt"/>
            </a:endParaRPr>
          </a:p>
        </p:txBody>
      </p:sp>
    </p:spTree>
    <p:extLst>
      <p:ext uri="{BB962C8B-B14F-4D97-AF65-F5344CB8AC3E}">
        <p14:creationId xmlns:p14="http://schemas.microsoft.com/office/powerpoint/2010/main" val="18077828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0B2743-DAB7-3F4F-B661-5095897D8A6B}"/>
              </a:ext>
            </a:extLst>
          </p:cNvPr>
          <p:cNvPicPr>
            <a:picLocks noChangeAspect="1"/>
          </p:cNvPicPr>
          <p:nvPr/>
        </p:nvPicPr>
        <p:blipFill>
          <a:blip r:embed="rId3"/>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51A32705-E0A6-7740-AA18-FA04A105CD30}"/>
              </a:ext>
            </a:extLst>
          </p:cNvPr>
          <p:cNvSpPr/>
          <p:nvPr/>
        </p:nvSpPr>
        <p:spPr>
          <a:xfrm>
            <a:off x="0" y="0"/>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427A559-E178-AF44-8549-EF906996E947}"/>
              </a:ext>
            </a:extLst>
          </p:cNvPr>
          <p:cNvSpPr/>
          <p:nvPr/>
        </p:nvSpPr>
        <p:spPr>
          <a:xfrm>
            <a:off x="0" y="6581599"/>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E7257BA1-231A-674E-8C51-795FEDF0D024}"/>
              </a:ext>
            </a:extLst>
          </p:cNvPr>
          <p:cNvSpPr txBox="1">
            <a:spLocks/>
          </p:cNvSpPr>
          <p:nvPr/>
        </p:nvSpPr>
        <p:spPr>
          <a:xfrm>
            <a:off x="609599" y="1184960"/>
            <a:ext cx="4807058" cy="1819526"/>
          </a:xfrm>
          <a:prstGeom prst="rect">
            <a:avLst/>
          </a:prstGeom>
          <a:effectLst/>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8000"/>
              </a:lnSpc>
            </a:pPr>
            <a:r>
              <a:rPr lang="en-US" sz="2000" b="1" dirty="0">
                <a:solidFill>
                  <a:schemeClr val="bg1"/>
                </a:solidFill>
              </a:rPr>
              <a:t>TRIBES</a:t>
            </a:r>
          </a:p>
          <a:p>
            <a:pPr fontAlgn="base"/>
            <a:r>
              <a:rPr lang="en-US" sz="2000" dirty="0">
                <a:solidFill>
                  <a:schemeClr val="bg1"/>
                </a:solidFill>
                <a:latin typeface="+mn-lt"/>
              </a:rPr>
              <a:t>Work with the Department of Fish and Wildlife and the Leadership Council to help us integrate habitat, harvest, and hatchery efforts in Puget Sound.</a:t>
            </a:r>
          </a:p>
          <a:p>
            <a:pPr fontAlgn="base"/>
            <a:endParaRPr lang="en-US" sz="2000" dirty="0">
              <a:solidFill>
                <a:schemeClr val="bg1"/>
              </a:solidFill>
              <a:latin typeface="+mn-lt"/>
            </a:endParaRPr>
          </a:p>
          <a:p>
            <a:pPr>
              <a:lnSpc>
                <a:spcPct val="118000"/>
              </a:lnSpc>
            </a:pPr>
            <a:endParaRPr lang="en-US" sz="2000" b="1" dirty="0">
              <a:solidFill>
                <a:schemeClr val="bg1"/>
              </a:solidFill>
              <a:latin typeface="+mn-lt"/>
            </a:endParaRPr>
          </a:p>
        </p:txBody>
      </p:sp>
      <p:sp>
        <p:nvSpPr>
          <p:cNvPr id="8" name="Title 1">
            <a:extLst>
              <a:ext uri="{FF2B5EF4-FFF2-40B4-BE49-F238E27FC236}">
                <a16:creationId xmlns:a16="http://schemas.microsoft.com/office/drawing/2014/main" id="{6CD11585-93BF-6E4F-BC75-40824F7AD8CF}"/>
              </a:ext>
            </a:extLst>
          </p:cNvPr>
          <p:cNvSpPr txBox="1">
            <a:spLocks/>
          </p:cNvSpPr>
          <p:nvPr/>
        </p:nvSpPr>
        <p:spPr>
          <a:xfrm>
            <a:off x="6305226" y="1184960"/>
            <a:ext cx="4807058" cy="1819526"/>
          </a:xfrm>
          <a:prstGeom prst="rect">
            <a:avLst/>
          </a:prstGeom>
          <a:effectLst/>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8000"/>
              </a:lnSpc>
            </a:pPr>
            <a:r>
              <a:rPr lang="en-US" sz="2000" b="1" dirty="0">
                <a:solidFill>
                  <a:schemeClr val="bg1"/>
                </a:solidFill>
              </a:rPr>
              <a:t>FEDERAL AGENCIES</a:t>
            </a:r>
          </a:p>
          <a:p>
            <a:pPr fontAlgn="base">
              <a:lnSpc>
                <a:spcPct val="100000"/>
              </a:lnSpc>
            </a:pPr>
            <a:r>
              <a:rPr lang="en-US" sz="2000" dirty="0">
                <a:solidFill>
                  <a:schemeClr val="bg1"/>
                </a:solidFill>
                <a:latin typeface="+mn-lt"/>
              </a:rPr>
              <a:t>Work with the Leadership Council to identify and implement changes to federal policies and programs that will accelerate recovery while benefitting all communities equitably.</a:t>
            </a:r>
            <a:endParaRPr lang="en-US" sz="2000" b="1" dirty="0">
              <a:solidFill>
                <a:schemeClr val="bg1"/>
              </a:solidFill>
              <a:latin typeface="+mn-lt"/>
            </a:endParaRPr>
          </a:p>
        </p:txBody>
      </p:sp>
      <p:sp>
        <p:nvSpPr>
          <p:cNvPr id="9" name="Title 1">
            <a:extLst>
              <a:ext uri="{FF2B5EF4-FFF2-40B4-BE49-F238E27FC236}">
                <a16:creationId xmlns:a16="http://schemas.microsoft.com/office/drawing/2014/main" id="{8250F8D2-0306-8D4F-B651-3E4B1F28D5BF}"/>
              </a:ext>
            </a:extLst>
          </p:cNvPr>
          <p:cNvSpPr txBox="1">
            <a:spLocks/>
          </p:cNvSpPr>
          <p:nvPr/>
        </p:nvSpPr>
        <p:spPr>
          <a:xfrm>
            <a:off x="609599" y="3734431"/>
            <a:ext cx="4807058" cy="1819526"/>
          </a:xfrm>
          <a:prstGeom prst="rect">
            <a:avLst/>
          </a:prstGeom>
          <a:effectLst/>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8000"/>
              </a:lnSpc>
            </a:pPr>
            <a:r>
              <a:rPr lang="en-US" sz="2000" b="1" dirty="0">
                <a:solidFill>
                  <a:schemeClr val="bg1"/>
                </a:solidFill>
              </a:rPr>
              <a:t>NGOs</a:t>
            </a:r>
          </a:p>
          <a:p>
            <a:pPr fontAlgn="base">
              <a:lnSpc>
                <a:spcPct val="100000"/>
              </a:lnSpc>
            </a:pPr>
            <a:r>
              <a:rPr lang="en-US" sz="2000" dirty="0">
                <a:solidFill>
                  <a:schemeClr val="bg1"/>
                </a:solidFill>
                <a:latin typeface="+mn-lt"/>
              </a:rPr>
              <a:t>Increase public awareness of the condition of Puget Sound, why it matters, the effects of human activities and climate change on Puget Sound, and how individuals can support Puget Sound recovery.</a:t>
            </a:r>
          </a:p>
          <a:p>
            <a:pPr fontAlgn="base">
              <a:lnSpc>
                <a:spcPct val="100000"/>
              </a:lnSpc>
            </a:pPr>
            <a:endParaRPr lang="en-US" sz="2000" dirty="0">
              <a:solidFill>
                <a:schemeClr val="bg1"/>
              </a:solidFill>
              <a:latin typeface="Arial" panose="020B0604020202020204" pitchFamily="34" charset="0"/>
              <a:cs typeface="Arial" panose="020B0604020202020204" pitchFamily="34" charset="0"/>
            </a:endParaRPr>
          </a:p>
          <a:p>
            <a:pPr>
              <a:lnSpc>
                <a:spcPct val="118000"/>
              </a:lnSpc>
            </a:pPr>
            <a:endParaRPr lang="en-US" sz="2000" b="1" dirty="0">
              <a:solidFill>
                <a:schemeClr val="bg1"/>
              </a:solidFill>
              <a:latin typeface="+mn-lt"/>
            </a:endParaRPr>
          </a:p>
        </p:txBody>
      </p:sp>
      <p:sp>
        <p:nvSpPr>
          <p:cNvPr id="10" name="Title 1">
            <a:extLst>
              <a:ext uri="{FF2B5EF4-FFF2-40B4-BE49-F238E27FC236}">
                <a16:creationId xmlns:a16="http://schemas.microsoft.com/office/drawing/2014/main" id="{D48AAFF2-513A-AD4E-840D-CADF7A7F8877}"/>
              </a:ext>
            </a:extLst>
          </p:cNvPr>
          <p:cNvSpPr txBox="1">
            <a:spLocks/>
          </p:cNvSpPr>
          <p:nvPr/>
        </p:nvSpPr>
        <p:spPr>
          <a:xfrm>
            <a:off x="6305226" y="3734431"/>
            <a:ext cx="4807058" cy="1819526"/>
          </a:xfrm>
          <a:prstGeom prst="rect">
            <a:avLst/>
          </a:prstGeom>
          <a:effectLst/>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8000"/>
              </a:lnSpc>
            </a:pPr>
            <a:r>
              <a:rPr lang="en-US" sz="2000" b="1" dirty="0">
                <a:solidFill>
                  <a:schemeClr val="bg1"/>
                </a:solidFill>
              </a:rPr>
              <a:t>PUGET SOUND PARTNERSHIP</a:t>
            </a:r>
          </a:p>
          <a:p>
            <a:pPr fontAlgn="base">
              <a:lnSpc>
                <a:spcPct val="100000"/>
              </a:lnSpc>
            </a:pPr>
            <a:r>
              <a:rPr lang="en-US" sz="2000" dirty="0">
                <a:solidFill>
                  <a:schemeClr val="bg1"/>
                </a:solidFill>
                <a:latin typeface="+mn-lt"/>
              </a:rPr>
              <a:t>Tell the story of Puget Sound recovery. Increase diversity, equity, and inclusion to represent everyone in the recovery effort.</a:t>
            </a:r>
          </a:p>
          <a:p>
            <a:pPr>
              <a:lnSpc>
                <a:spcPct val="118000"/>
              </a:lnSpc>
            </a:pPr>
            <a:endParaRPr lang="en-US" sz="2000" b="1" dirty="0">
              <a:solidFill>
                <a:schemeClr val="bg1"/>
              </a:solidFill>
              <a:latin typeface="+mn-lt"/>
            </a:endParaRPr>
          </a:p>
        </p:txBody>
      </p:sp>
    </p:spTree>
    <p:extLst>
      <p:ext uri="{BB962C8B-B14F-4D97-AF65-F5344CB8AC3E}">
        <p14:creationId xmlns:p14="http://schemas.microsoft.com/office/powerpoint/2010/main" val="24602504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52AEE19-1405-6940-B5A6-D0DE59B9E9E1}"/>
              </a:ext>
            </a:extLst>
          </p:cNvPr>
          <p:cNvPicPr>
            <a:picLocks noChangeAspect="1"/>
          </p:cNvPicPr>
          <p:nvPr/>
        </p:nvPicPr>
        <p:blipFill>
          <a:blip r:embed="rId3"/>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98F28C8E-DB2F-7D4B-ACC3-384087C9F365}"/>
              </a:ext>
            </a:extLst>
          </p:cNvPr>
          <p:cNvSpPr/>
          <p:nvPr/>
        </p:nvSpPr>
        <p:spPr>
          <a:xfrm>
            <a:off x="0" y="0"/>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3A6BD78-D514-1649-9278-10A231AD7FE6}"/>
              </a:ext>
            </a:extLst>
          </p:cNvPr>
          <p:cNvSpPr/>
          <p:nvPr/>
        </p:nvSpPr>
        <p:spPr>
          <a:xfrm>
            <a:off x="0" y="6581599"/>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D48AAFF2-513A-AD4E-840D-CADF7A7F8877}"/>
              </a:ext>
            </a:extLst>
          </p:cNvPr>
          <p:cNvSpPr txBox="1">
            <a:spLocks/>
          </p:cNvSpPr>
          <p:nvPr/>
        </p:nvSpPr>
        <p:spPr>
          <a:xfrm>
            <a:off x="1950202" y="627020"/>
            <a:ext cx="8867615" cy="1819526"/>
          </a:xfrm>
          <a:prstGeom prst="rect">
            <a:avLst/>
          </a:prstGeom>
          <a:effectLst/>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r>
              <a:rPr lang="en-US" sz="2000" b="1" dirty="0">
                <a:solidFill>
                  <a:schemeClr val="bg1"/>
                </a:solidFill>
                <a:latin typeface="+mn-lt"/>
              </a:rPr>
              <a:t>THE PUBLIC</a:t>
            </a:r>
          </a:p>
          <a:p>
            <a:pPr marL="342900" indent="-342900" fontAlgn="base">
              <a:lnSpc>
                <a:spcPct val="100000"/>
              </a:lnSpc>
              <a:spcAft>
                <a:spcPts val="1200"/>
              </a:spcAft>
              <a:buFont typeface="Arial" panose="020B0604020202020204" pitchFamily="34" charset="0"/>
              <a:buChar char="•"/>
            </a:pPr>
            <a:r>
              <a:rPr lang="en-US" sz="2400" b="1" dirty="0">
                <a:solidFill>
                  <a:schemeClr val="bg1"/>
                </a:solidFill>
                <a:latin typeface="+mn-lt"/>
              </a:rPr>
              <a:t>Get involved. </a:t>
            </a:r>
            <a:br>
              <a:rPr lang="en-US" sz="2400" dirty="0">
                <a:solidFill>
                  <a:schemeClr val="bg1"/>
                </a:solidFill>
                <a:latin typeface="+mn-lt"/>
              </a:rPr>
            </a:br>
            <a:r>
              <a:rPr lang="en-US" sz="1600" dirty="0">
                <a:solidFill>
                  <a:schemeClr val="bg1"/>
                </a:solidFill>
                <a:latin typeface="+mn-lt"/>
              </a:rPr>
              <a:t>Volunteer on a habitat restoration project or in a community-based science program. See </a:t>
            </a:r>
            <a:r>
              <a:rPr lang="en-US" sz="1600" dirty="0" err="1">
                <a:solidFill>
                  <a:schemeClr val="bg1"/>
                </a:solidFill>
                <a:latin typeface="+mn-lt"/>
              </a:rPr>
              <a:t>orca.wa.gov</a:t>
            </a:r>
            <a:r>
              <a:rPr lang="en-US" sz="1600" dirty="0">
                <a:solidFill>
                  <a:schemeClr val="bg1"/>
                </a:solidFill>
                <a:latin typeface="+mn-lt"/>
              </a:rPr>
              <a:t> for links to organizations to join. Or plant a tree at home.</a:t>
            </a:r>
          </a:p>
          <a:p>
            <a:pPr marL="342900" indent="-342900" fontAlgn="base">
              <a:lnSpc>
                <a:spcPct val="100000"/>
              </a:lnSpc>
              <a:spcAft>
                <a:spcPts val="1200"/>
              </a:spcAft>
              <a:buFont typeface="Arial" panose="020B0604020202020204" pitchFamily="34" charset="0"/>
              <a:buChar char="•"/>
            </a:pPr>
            <a:r>
              <a:rPr lang="en-US" sz="2400" b="1" dirty="0">
                <a:solidFill>
                  <a:schemeClr val="bg1"/>
                </a:solidFill>
                <a:latin typeface="+mn-lt"/>
              </a:rPr>
              <a:t>Quiet the waters of Puget Sound to help orcas find food</a:t>
            </a:r>
            <a:r>
              <a:rPr lang="en-US" sz="1600" b="1" dirty="0">
                <a:solidFill>
                  <a:schemeClr val="bg1"/>
                </a:solidFill>
                <a:latin typeface="+mn-lt"/>
              </a:rPr>
              <a:t>. </a:t>
            </a:r>
            <a:br>
              <a:rPr lang="en-US" sz="1600" dirty="0">
                <a:solidFill>
                  <a:schemeClr val="bg1"/>
                </a:solidFill>
                <a:latin typeface="+mn-lt"/>
              </a:rPr>
            </a:br>
            <a:r>
              <a:rPr lang="en-US" sz="1600" dirty="0">
                <a:solidFill>
                  <a:schemeClr val="bg1"/>
                </a:solidFill>
                <a:latin typeface="+mn-lt"/>
              </a:rPr>
              <a:t>If you’re a boater, give orcas space. Follow the </a:t>
            </a:r>
            <a:r>
              <a:rPr lang="en-US" sz="1600" dirty="0" err="1">
                <a:solidFill>
                  <a:schemeClr val="bg1"/>
                </a:solidFill>
                <a:latin typeface="+mn-lt"/>
              </a:rPr>
              <a:t>BeWhaleWise</a:t>
            </a:r>
            <a:r>
              <a:rPr lang="en-US" sz="1600" dirty="0">
                <a:solidFill>
                  <a:schemeClr val="bg1"/>
                </a:solidFill>
                <a:latin typeface="+mn-lt"/>
              </a:rPr>
              <a:t> (</a:t>
            </a:r>
            <a:r>
              <a:rPr lang="en-US" sz="1600" dirty="0">
                <a:solidFill>
                  <a:schemeClr val="bg1"/>
                </a:solidFill>
                <a:latin typeface="+mn-lt"/>
                <a:hlinkClick r:id="rId4">
                  <a:extLst>
                    <a:ext uri="{A12FA001-AC4F-418D-AE19-62706E023703}">
                      <ahyp:hlinkClr xmlns:ahyp="http://schemas.microsoft.com/office/drawing/2018/hyperlinkcolor" val="tx"/>
                    </a:ext>
                  </a:extLst>
                </a:hlinkClick>
              </a:rPr>
              <a:t>bewhalewise.org</a:t>
            </a:r>
            <a:r>
              <a:rPr lang="en-US" sz="1600" dirty="0">
                <a:solidFill>
                  <a:schemeClr val="bg1"/>
                </a:solidFill>
                <a:latin typeface="+mn-lt"/>
              </a:rPr>
              <a:t>) guidelines for whale watching. And please use pump-out stations to keep sewage out of Puget Sound.</a:t>
            </a:r>
          </a:p>
          <a:p>
            <a:pPr marL="342900" indent="-342900" fontAlgn="base">
              <a:lnSpc>
                <a:spcPct val="100000"/>
              </a:lnSpc>
              <a:spcAft>
                <a:spcPts val="1200"/>
              </a:spcAft>
              <a:buFont typeface="Arial" panose="020B0604020202020204" pitchFamily="34" charset="0"/>
              <a:buChar char="•"/>
            </a:pPr>
            <a:r>
              <a:rPr lang="en-US" sz="2400" b="1" dirty="0">
                <a:solidFill>
                  <a:schemeClr val="bg1"/>
                </a:solidFill>
                <a:latin typeface="+mn-lt"/>
              </a:rPr>
              <a:t>Drive less. </a:t>
            </a:r>
            <a:br>
              <a:rPr lang="en-US" sz="2400" b="1" dirty="0">
                <a:solidFill>
                  <a:schemeClr val="bg1"/>
                </a:solidFill>
                <a:latin typeface="+mn-lt"/>
              </a:rPr>
            </a:br>
            <a:r>
              <a:rPr lang="en-US" sz="1600" dirty="0">
                <a:solidFill>
                  <a:schemeClr val="bg1"/>
                </a:solidFill>
                <a:latin typeface="+mn-lt"/>
              </a:rPr>
              <a:t>Support efforts to improve alternative transportation options in the Puget Sound region.</a:t>
            </a:r>
          </a:p>
          <a:p>
            <a:pPr marL="342900" indent="-342900" fontAlgn="base">
              <a:lnSpc>
                <a:spcPct val="100000"/>
              </a:lnSpc>
              <a:spcAft>
                <a:spcPts val="1200"/>
              </a:spcAft>
              <a:buFont typeface="Arial" panose="020B0604020202020204" pitchFamily="34" charset="0"/>
              <a:buChar char="•"/>
            </a:pPr>
            <a:r>
              <a:rPr lang="en-US" sz="2400" b="1" dirty="0">
                <a:solidFill>
                  <a:schemeClr val="bg1"/>
                </a:solidFill>
                <a:latin typeface="+mn-lt"/>
              </a:rPr>
              <a:t>Keep plastics and toxic chemicals out of our waterways. </a:t>
            </a:r>
            <a:r>
              <a:rPr lang="en-US" sz="1600" dirty="0">
                <a:solidFill>
                  <a:schemeClr val="bg1"/>
                </a:solidFill>
                <a:latin typeface="+mn-lt"/>
              </a:rPr>
              <a:t>Recycle. Use environmentally friendly products in your home and on your landscape, fix vehicle leaks, use a commercial car wash, and have your vehicle oil changed by a professional.</a:t>
            </a:r>
          </a:p>
          <a:p>
            <a:pPr marL="342900" indent="-342900" fontAlgn="base">
              <a:lnSpc>
                <a:spcPct val="100000"/>
              </a:lnSpc>
              <a:spcAft>
                <a:spcPts val="1200"/>
              </a:spcAft>
              <a:buFont typeface="Arial" panose="020B0604020202020204" pitchFamily="34" charset="0"/>
              <a:buChar char="•"/>
            </a:pPr>
            <a:r>
              <a:rPr lang="en-US" sz="2400" b="1" dirty="0">
                <a:solidFill>
                  <a:schemeClr val="bg1"/>
                </a:solidFill>
                <a:latin typeface="+mn-lt"/>
              </a:rPr>
              <a:t>Speak up for Puget Sound. </a:t>
            </a:r>
            <a:br>
              <a:rPr lang="en-US" sz="2400" b="1" dirty="0">
                <a:solidFill>
                  <a:schemeClr val="bg1"/>
                </a:solidFill>
                <a:latin typeface="+mn-lt"/>
              </a:rPr>
            </a:br>
            <a:r>
              <a:rPr lang="en-US" sz="1600" dirty="0">
                <a:solidFill>
                  <a:schemeClr val="bg1"/>
                </a:solidFill>
                <a:latin typeface="+mn-lt"/>
              </a:rPr>
              <a:t>Vote. Tell a friend. Make sure your local, state, and federal representatives know how important Puget Sound is to you. </a:t>
            </a:r>
          </a:p>
          <a:p>
            <a:pPr>
              <a:lnSpc>
                <a:spcPct val="100000"/>
              </a:lnSpc>
              <a:spcAft>
                <a:spcPts val="600"/>
              </a:spcAft>
            </a:pPr>
            <a:endParaRPr lang="en-US" sz="2000" b="1" dirty="0">
              <a:solidFill>
                <a:schemeClr val="bg1"/>
              </a:solidFill>
              <a:latin typeface="+mn-lt"/>
            </a:endParaRPr>
          </a:p>
        </p:txBody>
      </p:sp>
    </p:spTree>
    <p:extLst>
      <p:ext uri="{BB962C8B-B14F-4D97-AF65-F5344CB8AC3E}">
        <p14:creationId xmlns:p14="http://schemas.microsoft.com/office/powerpoint/2010/main" val="26253083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FA2880-9AE2-9449-A39B-1AA4DA538ABF}"/>
              </a:ext>
            </a:extLst>
          </p:cNvPr>
          <p:cNvPicPr>
            <a:picLocks noChangeAspect="1"/>
          </p:cNvPicPr>
          <p:nvPr/>
        </p:nvPicPr>
        <p:blipFill>
          <a:blip r:embed="rId3"/>
          <a:stretch>
            <a:fillRect/>
          </a:stretch>
        </p:blipFill>
        <p:spPr>
          <a:xfrm>
            <a:off x="4126649" y="-276401"/>
            <a:ext cx="9189267" cy="6858000"/>
          </a:xfrm>
          <a:prstGeom prst="rect">
            <a:avLst/>
          </a:prstGeom>
        </p:spPr>
      </p:pic>
      <p:pic>
        <p:nvPicPr>
          <p:cNvPr id="2" name="Picture 1">
            <a:extLst>
              <a:ext uri="{FF2B5EF4-FFF2-40B4-BE49-F238E27FC236}">
                <a16:creationId xmlns:a16="http://schemas.microsoft.com/office/drawing/2014/main" id="{4764B787-999A-3F4E-92CB-1194819FFA62}"/>
              </a:ext>
            </a:extLst>
          </p:cNvPr>
          <p:cNvPicPr>
            <a:picLocks noChangeAspect="1"/>
          </p:cNvPicPr>
          <p:nvPr/>
        </p:nvPicPr>
        <p:blipFill>
          <a:blip r:embed="rId4"/>
          <a:stretch>
            <a:fillRect/>
          </a:stretch>
        </p:blipFill>
        <p:spPr>
          <a:xfrm>
            <a:off x="0" y="288758"/>
            <a:ext cx="4955343" cy="6358193"/>
          </a:xfrm>
          <a:prstGeom prst="rect">
            <a:avLst/>
          </a:prstGeom>
        </p:spPr>
      </p:pic>
      <p:sp>
        <p:nvSpPr>
          <p:cNvPr id="6" name="Rectangle 5">
            <a:extLst>
              <a:ext uri="{FF2B5EF4-FFF2-40B4-BE49-F238E27FC236}">
                <a16:creationId xmlns:a16="http://schemas.microsoft.com/office/drawing/2014/main" id="{6B6F0EA0-F233-9B4B-A29C-69D32ABD4FAC}"/>
              </a:ext>
            </a:extLst>
          </p:cNvPr>
          <p:cNvSpPr/>
          <p:nvPr/>
        </p:nvSpPr>
        <p:spPr>
          <a:xfrm>
            <a:off x="0" y="0"/>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1C93FB9-4A1E-BE43-8158-1B72BB81F25B}"/>
              </a:ext>
            </a:extLst>
          </p:cNvPr>
          <p:cNvSpPr/>
          <p:nvPr/>
        </p:nvSpPr>
        <p:spPr>
          <a:xfrm>
            <a:off x="0" y="6581599"/>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02445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3636B3B-52E6-F04E-9810-97E28FE993F3}"/>
              </a:ext>
            </a:extLst>
          </p:cNvPr>
          <p:cNvPicPr>
            <a:picLocks noChangeAspect="1"/>
          </p:cNvPicPr>
          <p:nvPr/>
        </p:nvPicPr>
        <p:blipFill>
          <a:blip r:embed="rId3"/>
          <a:stretch>
            <a:fillRect/>
          </a:stretch>
        </p:blipFill>
        <p:spPr>
          <a:xfrm>
            <a:off x="0" y="12357"/>
            <a:ext cx="12192000" cy="6858000"/>
          </a:xfrm>
          <a:prstGeom prst="rect">
            <a:avLst/>
          </a:prstGeom>
        </p:spPr>
      </p:pic>
      <p:sp>
        <p:nvSpPr>
          <p:cNvPr id="15" name="Rectangle 14">
            <a:extLst>
              <a:ext uri="{FF2B5EF4-FFF2-40B4-BE49-F238E27FC236}">
                <a16:creationId xmlns:a16="http://schemas.microsoft.com/office/drawing/2014/main" id="{8A514BF0-0E36-3B48-93B4-C7E93F56E778}"/>
              </a:ext>
            </a:extLst>
          </p:cNvPr>
          <p:cNvSpPr/>
          <p:nvPr/>
        </p:nvSpPr>
        <p:spPr>
          <a:xfrm>
            <a:off x="0" y="5377912"/>
            <a:ext cx="12192000" cy="1348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574B124-4C7B-0242-8741-FF2F30510181}"/>
              </a:ext>
            </a:extLst>
          </p:cNvPr>
          <p:cNvSpPr/>
          <p:nvPr/>
        </p:nvSpPr>
        <p:spPr>
          <a:xfrm>
            <a:off x="0" y="0"/>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760F2BB1-CA0A-B042-BDA1-5C020D0AEA34}"/>
              </a:ext>
            </a:extLst>
          </p:cNvPr>
          <p:cNvSpPr txBox="1">
            <a:spLocks/>
          </p:cNvSpPr>
          <p:nvPr/>
        </p:nvSpPr>
        <p:spPr>
          <a:xfrm>
            <a:off x="2034251" y="5898096"/>
            <a:ext cx="9144000" cy="1655762"/>
          </a:xfrm>
          <a:prstGeom prst="rect">
            <a:avLst/>
          </a:prstGeom>
          <a:effectLst>
            <a:outerShdw blurRad="50800" dist="38100" dir="2700000" algn="tl" rotWithShape="0">
              <a:prstClr val="black">
                <a:alpha val="40000"/>
              </a:prstClr>
            </a:outerShdw>
          </a:effectLst>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ts val="1500"/>
              </a:lnSpc>
            </a:pPr>
            <a:r>
              <a:rPr lang="en-US" sz="2800" b="1" dirty="0" err="1">
                <a:solidFill>
                  <a:srgbClr val="0B3B5D"/>
                </a:solidFill>
              </a:rPr>
              <a:t>www.stateofthesound.wa.gov</a:t>
            </a:r>
            <a:endParaRPr lang="en-US" sz="2800" dirty="0">
              <a:solidFill>
                <a:srgbClr val="0B3B5D"/>
              </a:solidFill>
            </a:endParaRPr>
          </a:p>
        </p:txBody>
      </p:sp>
      <p:sp>
        <p:nvSpPr>
          <p:cNvPr id="7" name="Rectangle 6">
            <a:extLst>
              <a:ext uri="{FF2B5EF4-FFF2-40B4-BE49-F238E27FC236}">
                <a16:creationId xmlns:a16="http://schemas.microsoft.com/office/drawing/2014/main" id="{CF00FA50-82AC-4843-916A-ADBC72FBF75E}"/>
              </a:ext>
            </a:extLst>
          </p:cNvPr>
          <p:cNvSpPr/>
          <p:nvPr/>
        </p:nvSpPr>
        <p:spPr>
          <a:xfrm>
            <a:off x="0" y="6581599"/>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E582769-49E7-864A-A662-1A541787E85E}"/>
              </a:ext>
            </a:extLst>
          </p:cNvPr>
          <p:cNvPicPr>
            <a:picLocks noChangeAspect="1"/>
          </p:cNvPicPr>
          <p:nvPr/>
        </p:nvPicPr>
        <p:blipFill>
          <a:blip r:embed="rId4"/>
          <a:stretch>
            <a:fillRect/>
          </a:stretch>
        </p:blipFill>
        <p:spPr>
          <a:xfrm>
            <a:off x="776099" y="5650464"/>
            <a:ext cx="2385555" cy="497536"/>
          </a:xfrm>
          <a:prstGeom prst="rect">
            <a:avLst/>
          </a:prstGeom>
        </p:spPr>
      </p:pic>
    </p:spTree>
    <p:extLst>
      <p:ext uri="{BB962C8B-B14F-4D97-AF65-F5344CB8AC3E}">
        <p14:creationId xmlns:p14="http://schemas.microsoft.com/office/powerpoint/2010/main" val="4234258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37542-92A7-0D47-ACD4-8FF6CF8E3096}"/>
              </a:ext>
            </a:extLst>
          </p:cNvPr>
          <p:cNvPicPr>
            <a:picLocks noChangeAspect="1"/>
          </p:cNvPicPr>
          <p:nvPr/>
        </p:nvPicPr>
        <p:blipFill>
          <a:blip r:embed="rId3"/>
          <a:stretch>
            <a:fillRect/>
          </a:stretch>
        </p:blipFill>
        <p:spPr>
          <a:xfrm>
            <a:off x="0" y="374"/>
            <a:ext cx="12192000" cy="6857251"/>
          </a:xfrm>
          <a:prstGeom prst="rect">
            <a:avLst/>
          </a:prstGeom>
        </p:spPr>
      </p:pic>
      <p:sp>
        <p:nvSpPr>
          <p:cNvPr id="7" name="Rectangle 6">
            <a:extLst>
              <a:ext uri="{FF2B5EF4-FFF2-40B4-BE49-F238E27FC236}">
                <a16:creationId xmlns:a16="http://schemas.microsoft.com/office/drawing/2014/main" id="{4E7A74C5-06E2-294E-9225-860527BDE128}"/>
              </a:ext>
            </a:extLst>
          </p:cNvPr>
          <p:cNvSpPr/>
          <p:nvPr/>
        </p:nvSpPr>
        <p:spPr>
          <a:xfrm>
            <a:off x="0" y="0"/>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199E87-BD87-5046-84C3-59BBDDED764A}"/>
              </a:ext>
            </a:extLst>
          </p:cNvPr>
          <p:cNvSpPr/>
          <p:nvPr/>
        </p:nvSpPr>
        <p:spPr>
          <a:xfrm>
            <a:off x="0" y="6581599"/>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73676BBB-7AE5-9C40-B397-C1D94B2D7653}"/>
              </a:ext>
            </a:extLst>
          </p:cNvPr>
          <p:cNvSpPr txBox="1">
            <a:spLocks/>
          </p:cNvSpPr>
          <p:nvPr/>
        </p:nvSpPr>
        <p:spPr>
          <a:xfrm>
            <a:off x="556055" y="771908"/>
            <a:ext cx="11022226" cy="1081599"/>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8000"/>
              </a:lnSpc>
            </a:pPr>
            <a:r>
              <a:rPr lang="en-US" sz="3600" b="1" dirty="0">
                <a:solidFill>
                  <a:srgbClr val="0B3B5D"/>
                </a:solidFill>
              </a:rPr>
              <a:t>Six legislated goals of the </a:t>
            </a:r>
          </a:p>
          <a:p>
            <a:pPr algn="ctr">
              <a:lnSpc>
                <a:spcPct val="118000"/>
              </a:lnSpc>
            </a:pPr>
            <a:r>
              <a:rPr lang="en-US" sz="3600" b="1" dirty="0">
                <a:solidFill>
                  <a:srgbClr val="0B3B5D"/>
                </a:solidFill>
              </a:rPr>
              <a:t>Puget Sound Partnership</a:t>
            </a:r>
          </a:p>
        </p:txBody>
      </p:sp>
      <p:sp>
        <p:nvSpPr>
          <p:cNvPr id="2" name="TextBox 1">
            <a:extLst>
              <a:ext uri="{FF2B5EF4-FFF2-40B4-BE49-F238E27FC236}">
                <a16:creationId xmlns:a16="http://schemas.microsoft.com/office/drawing/2014/main" id="{F8F931C2-C110-E14A-B101-C145F4048B43}"/>
              </a:ext>
            </a:extLst>
          </p:cNvPr>
          <p:cNvSpPr txBox="1"/>
          <p:nvPr/>
        </p:nvSpPr>
        <p:spPr>
          <a:xfrm>
            <a:off x="808891" y="2336658"/>
            <a:ext cx="11022226" cy="1531958"/>
          </a:xfrm>
          <a:prstGeom prst="rect">
            <a:avLst/>
          </a:prstGeom>
          <a:noFill/>
        </p:spPr>
        <p:txBody>
          <a:bodyPr wrap="square" numCol="2" spcCol="731520" rtlCol="0">
            <a:noAutofit/>
          </a:bodyPr>
          <a:lstStyle/>
          <a:p>
            <a:pPr marL="342900" indent="-342900">
              <a:buAutoNum type="arabicPeriod"/>
            </a:pPr>
            <a:r>
              <a:rPr lang="en-US" sz="2600" dirty="0">
                <a:solidFill>
                  <a:srgbClr val="0B3B5D"/>
                </a:solidFill>
              </a:rPr>
              <a:t>Healthy human population</a:t>
            </a:r>
          </a:p>
          <a:p>
            <a:pPr marL="342900" indent="-342900">
              <a:buAutoNum type="arabicPeriod"/>
            </a:pPr>
            <a:r>
              <a:rPr lang="en-US" sz="2600" dirty="0">
                <a:solidFill>
                  <a:srgbClr val="0B3B5D"/>
                </a:solidFill>
              </a:rPr>
              <a:t>Vibrant quality of life</a:t>
            </a:r>
          </a:p>
          <a:p>
            <a:pPr marL="342900" indent="-342900">
              <a:buAutoNum type="arabicPeriod"/>
            </a:pPr>
            <a:r>
              <a:rPr lang="en-US" sz="2600" dirty="0">
                <a:solidFill>
                  <a:srgbClr val="0B3B5D"/>
                </a:solidFill>
              </a:rPr>
              <a:t>Thriving species and food web</a:t>
            </a:r>
          </a:p>
          <a:p>
            <a:pPr marL="342900" indent="-342900">
              <a:buAutoNum type="arabicPeriod"/>
            </a:pPr>
            <a:r>
              <a:rPr lang="en-US" sz="2600" dirty="0">
                <a:solidFill>
                  <a:srgbClr val="0B3B5D"/>
                </a:solidFill>
              </a:rPr>
              <a:t>Protected and restored habitat</a:t>
            </a:r>
          </a:p>
          <a:p>
            <a:pPr marL="342900" indent="-342900">
              <a:buAutoNum type="arabicPeriod"/>
            </a:pPr>
            <a:r>
              <a:rPr lang="en-US" sz="2600" dirty="0">
                <a:solidFill>
                  <a:srgbClr val="0B3B5D"/>
                </a:solidFill>
              </a:rPr>
              <a:t>Abundant water quantity</a:t>
            </a:r>
          </a:p>
          <a:p>
            <a:pPr marL="342900" indent="-342900">
              <a:buAutoNum type="arabicPeriod"/>
            </a:pPr>
            <a:r>
              <a:rPr lang="en-US" sz="2600" dirty="0">
                <a:solidFill>
                  <a:srgbClr val="0B3B5D"/>
                </a:solidFill>
              </a:rPr>
              <a:t>Healthy water quality</a:t>
            </a:r>
          </a:p>
        </p:txBody>
      </p:sp>
    </p:spTree>
    <p:extLst>
      <p:ext uri="{BB962C8B-B14F-4D97-AF65-F5344CB8AC3E}">
        <p14:creationId xmlns:p14="http://schemas.microsoft.com/office/powerpoint/2010/main" val="1961411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250" t="17491" r="250" b="10342"/>
          <a:stretch/>
        </p:blipFill>
        <p:spPr>
          <a:xfrm rot="10800000">
            <a:off x="0" y="213358"/>
            <a:ext cx="12192000" cy="6598921"/>
          </a:xfrm>
          <a:prstGeom prst="rect">
            <a:avLst/>
          </a:prstGeom>
        </p:spPr>
      </p:pic>
      <p:sp>
        <p:nvSpPr>
          <p:cNvPr id="7" name="Rectangle 6">
            <a:extLst>
              <a:ext uri="{FF2B5EF4-FFF2-40B4-BE49-F238E27FC236}">
                <a16:creationId xmlns:a16="http://schemas.microsoft.com/office/drawing/2014/main" id="{4E7A74C5-06E2-294E-9225-860527BDE128}"/>
              </a:ext>
            </a:extLst>
          </p:cNvPr>
          <p:cNvSpPr/>
          <p:nvPr/>
        </p:nvSpPr>
        <p:spPr>
          <a:xfrm>
            <a:off x="0" y="0"/>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199E87-BD87-5046-84C3-59BBDDED764A}"/>
              </a:ext>
            </a:extLst>
          </p:cNvPr>
          <p:cNvSpPr/>
          <p:nvPr/>
        </p:nvSpPr>
        <p:spPr>
          <a:xfrm>
            <a:off x="0" y="6581599"/>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73676BBB-7AE5-9C40-B397-C1D94B2D7653}"/>
              </a:ext>
            </a:extLst>
          </p:cNvPr>
          <p:cNvSpPr txBox="1">
            <a:spLocks/>
          </p:cNvSpPr>
          <p:nvPr/>
        </p:nvSpPr>
        <p:spPr>
          <a:xfrm>
            <a:off x="453185" y="764729"/>
            <a:ext cx="11022226" cy="1081599"/>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8000"/>
              </a:lnSpc>
            </a:pPr>
            <a:r>
              <a:rPr lang="en-US" sz="3600" b="1" dirty="0">
                <a:solidFill>
                  <a:srgbClr val="0B3B5D"/>
                </a:solidFill>
              </a:rPr>
              <a:t>Non regulatory</a:t>
            </a:r>
          </a:p>
          <a:p>
            <a:pPr algn="ctr">
              <a:lnSpc>
                <a:spcPct val="118000"/>
              </a:lnSpc>
            </a:pPr>
            <a:r>
              <a:rPr lang="en-US" sz="3600" b="1" dirty="0">
                <a:solidFill>
                  <a:srgbClr val="0B3B5D"/>
                </a:solidFill>
              </a:rPr>
              <a:t>Regional salmon recovery organization</a:t>
            </a:r>
          </a:p>
          <a:p>
            <a:pPr algn="ctr">
              <a:lnSpc>
                <a:spcPct val="118000"/>
              </a:lnSpc>
            </a:pPr>
            <a:r>
              <a:rPr lang="en-US" sz="3600" b="1" dirty="0">
                <a:solidFill>
                  <a:srgbClr val="0B3B5D"/>
                </a:solidFill>
              </a:rPr>
              <a:t>Part of the National Estuary Program</a:t>
            </a:r>
          </a:p>
        </p:txBody>
      </p:sp>
    </p:spTree>
    <p:extLst>
      <p:ext uri="{BB962C8B-B14F-4D97-AF65-F5344CB8AC3E}">
        <p14:creationId xmlns:p14="http://schemas.microsoft.com/office/powerpoint/2010/main" val="2371898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31A4DC-5119-944F-BF2C-56DA957D9EA6}"/>
              </a:ext>
            </a:extLst>
          </p:cNvPr>
          <p:cNvPicPr>
            <a:picLocks noChangeAspect="1"/>
          </p:cNvPicPr>
          <p:nvPr/>
        </p:nvPicPr>
        <p:blipFill>
          <a:blip r:embed="rId3">
            <a:alphaModFix amt="58000"/>
          </a:blip>
          <a:stretch>
            <a:fillRect/>
          </a:stretch>
        </p:blipFill>
        <p:spPr>
          <a:xfrm>
            <a:off x="0" y="-1"/>
            <a:ext cx="12213968" cy="6870357"/>
          </a:xfrm>
          <a:prstGeom prst="rect">
            <a:avLst/>
          </a:prstGeom>
        </p:spPr>
      </p:pic>
      <p:sp>
        <p:nvSpPr>
          <p:cNvPr id="7" name="Rectangle 6">
            <a:extLst>
              <a:ext uri="{FF2B5EF4-FFF2-40B4-BE49-F238E27FC236}">
                <a16:creationId xmlns:a16="http://schemas.microsoft.com/office/drawing/2014/main" id="{4E7A74C5-06E2-294E-9225-860527BDE128}"/>
              </a:ext>
            </a:extLst>
          </p:cNvPr>
          <p:cNvSpPr/>
          <p:nvPr/>
        </p:nvSpPr>
        <p:spPr>
          <a:xfrm>
            <a:off x="0" y="0"/>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199E87-BD87-5046-84C3-59BBDDED764A}"/>
              </a:ext>
            </a:extLst>
          </p:cNvPr>
          <p:cNvSpPr/>
          <p:nvPr/>
        </p:nvSpPr>
        <p:spPr>
          <a:xfrm>
            <a:off x="0" y="6581599"/>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73676BBB-7AE5-9C40-B397-C1D94B2D7653}"/>
              </a:ext>
            </a:extLst>
          </p:cNvPr>
          <p:cNvSpPr txBox="1">
            <a:spLocks/>
          </p:cNvSpPr>
          <p:nvPr/>
        </p:nvSpPr>
        <p:spPr>
          <a:xfrm>
            <a:off x="439322" y="2133600"/>
            <a:ext cx="11102339" cy="3024554"/>
          </a:xfrm>
          <a:prstGeom prst="rect">
            <a:avLst/>
          </a:prstGeom>
          <a:effectLst/>
        </p:spPr>
        <p:txBody>
          <a:bodyPr vert="horz" lIns="91440" tIns="45720" rIns="91440" bIns="45720" numCol="2" spcCol="4572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b="1" cap="all" dirty="0">
                <a:solidFill>
                  <a:srgbClr val="0B3B5D"/>
                </a:solidFill>
                <a:effectLst>
                  <a:outerShdw blurRad="152400" dist="63500" dir="2640000" sx="99000" sy="99000" algn="tl" rotWithShape="0">
                    <a:schemeClr val="bg1">
                      <a:alpha val="82000"/>
                    </a:schemeClr>
                  </a:outerShdw>
                </a:effectLst>
              </a:rPr>
              <a:t>VISION</a:t>
            </a:r>
          </a:p>
          <a:p>
            <a:pPr algn="ctr"/>
            <a:r>
              <a:rPr lang="en-US" sz="3600" dirty="0">
                <a:solidFill>
                  <a:srgbClr val="0B3B5D"/>
                </a:solidFill>
                <a:effectLst>
                  <a:outerShdw blurRad="152400" dist="63500" dir="2640000" sx="99000" sy="99000" algn="tl" rotWithShape="0">
                    <a:schemeClr val="bg1">
                      <a:alpha val="82000"/>
                    </a:schemeClr>
                  </a:outerShdw>
                </a:effectLst>
              </a:rPr>
              <a:t>Vibrant, enduring </a:t>
            </a:r>
          </a:p>
          <a:p>
            <a:pPr algn="ctr"/>
            <a:r>
              <a:rPr lang="en-US" sz="3600" dirty="0">
                <a:solidFill>
                  <a:srgbClr val="0B3B5D"/>
                </a:solidFill>
                <a:effectLst>
                  <a:outerShdw blurRad="152400" dist="63500" dir="2640000" sx="99000" sy="99000" algn="tl" rotWithShape="0">
                    <a:schemeClr val="bg1">
                      <a:alpha val="82000"/>
                    </a:schemeClr>
                  </a:outerShdw>
                </a:effectLst>
              </a:rPr>
              <a:t>natural systems and communities</a:t>
            </a:r>
          </a:p>
          <a:p>
            <a:pPr algn="ctr"/>
            <a:endParaRPr lang="en-US" sz="3600" b="1" cap="all" dirty="0">
              <a:solidFill>
                <a:srgbClr val="0B3B5D"/>
              </a:solidFill>
              <a:effectLst>
                <a:outerShdw blurRad="152400" dist="63500" dir="2640000" sx="99000" sy="99000" algn="tl" rotWithShape="0">
                  <a:schemeClr val="bg1">
                    <a:alpha val="82000"/>
                  </a:schemeClr>
                </a:outerShdw>
              </a:effectLst>
            </a:endParaRPr>
          </a:p>
          <a:p>
            <a:pPr algn="ctr"/>
            <a:r>
              <a:rPr lang="en-US" sz="4500" b="1" cap="all" dirty="0">
                <a:solidFill>
                  <a:srgbClr val="0B3B5D"/>
                </a:solidFill>
                <a:effectLst>
                  <a:outerShdw blurRad="152400" dist="63500" dir="2640000" sx="99000" sy="99000" algn="tl" rotWithShape="0">
                    <a:schemeClr val="bg1">
                      <a:alpha val="82000"/>
                    </a:schemeClr>
                  </a:outerShdw>
                </a:effectLst>
              </a:rPr>
              <a:t>MISSION</a:t>
            </a:r>
          </a:p>
          <a:p>
            <a:pPr algn="ctr"/>
            <a:r>
              <a:rPr lang="en-US" sz="3600" dirty="0">
                <a:solidFill>
                  <a:srgbClr val="0B3B5D"/>
                </a:solidFill>
                <a:effectLst>
                  <a:outerShdw blurRad="152400" dist="63500" dir="2640000" sx="99000" sy="99000" algn="tl" rotWithShape="0">
                    <a:schemeClr val="bg1">
                      <a:alpha val="82000"/>
                    </a:schemeClr>
                  </a:outerShdw>
                </a:effectLst>
              </a:rPr>
              <a:t>Accelerate the collective effort to recover and sustain the Puget Sound</a:t>
            </a:r>
          </a:p>
        </p:txBody>
      </p:sp>
    </p:spTree>
    <p:extLst>
      <p:ext uri="{BB962C8B-B14F-4D97-AF65-F5344CB8AC3E}">
        <p14:creationId xmlns:p14="http://schemas.microsoft.com/office/powerpoint/2010/main" val="94006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31A4DC-5119-944F-BF2C-56DA957D9EA6}"/>
              </a:ext>
            </a:extLst>
          </p:cNvPr>
          <p:cNvPicPr>
            <a:picLocks noChangeAspect="1"/>
          </p:cNvPicPr>
          <p:nvPr/>
        </p:nvPicPr>
        <p:blipFill>
          <a:blip r:embed="rId3">
            <a:alphaModFix amt="58000"/>
          </a:blip>
          <a:stretch>
            <a:fillRect/>
          </a:stretch>
        </p:blipFill>
        <p:spPr>
          <a:xfrm>
            <a:off x="0" y="-1"/>
            <a:ext cx="12213968" cy="6870357"/>
          </a:xfrm>
          <a:prstGeom prst="rect">
            <a:avLst/>
          </a:prstGeom>
        </p:spPr>
      </p:pic>
      <p:sp>
        <p:nvSpPr>
          <p:cNvPr id="7" name="Rectangle 6">
            <a:extLst>
              <a:ext uri="{FF2B5EF4-FFF2-40B4-BE49-F238E27FC236}">
                <a16:creationId xmlns:a16="http://schemas.microsoft.com/office/drawing/2014/main" id="{4E7A74C5-06E2-294E-9225-860527BDE128}"/>
              </a:ext>
            </a:extLst>
          </p:cNvPr>
          <p:cNvSpPr/>
          <p:nvPr/>
        </p:nvSpPr>
        <p:spPr>
          <a:xfrm>
            <a:off x="0" y="0"/>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199E87-BD87-5046-84C3-59BBDDED764A}"/>
              </a:ext>
            </a:extLst>
          </p:cNvPr>
          <p:cNvSpPr/>
          <p:nvPr/>
        </p:nvSpPr>
        <p:spPr>
          <a:xfrm>
            <a:off x="0" y="6581599"/>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73676BBB-7AE5-9C40-B397-C1D94B2D7653}"/>
              </a:ext>
            </a:extLst>
          </p:cNvPr>
          <p:cNvSpPr txBox="1">
            <a:spLocks/>
          </p:cNvSpPr>
          <p:nvPr/>
        </p:nvSpPr>
        <p:spPr>
          <a:xfrm>
            <a:off x="1851659" y="1688123"/>
            <a:ext cx="8629651" cy="3024554"/>
          </a:xfrm>
          <a:prstGeom prst="rect">
            <a:avLst/>
          </a:prstGeom>
          <a:effectLst/>
        </p:spPr>
        <p:txBody>
          <a:bodyPr vert="horz" lIns="91440" tIns="45720" rIns="91440" bIns="45720" numCol="1" spcCol="4572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B3B5D"/>
                </a:solidFill>
                <a:effectLst>
                  <a:outerShdw blurRad="50800" dist="38100" dir="2700000" algn="tl" rotWithShape="0">
                    <a:schemeClr val="bg1">
                      <a:alpha val="40000"/>
                    </a:schemeClr>
                  </a:outerShdw>
                </a:effectLst>
              </a:rPr>
              <a:t>Backbone Organization:</a:t>
            </a:r>
          </a:p>
          <a:p>
            <a:pPr algn="ctr"/>
            <a:endParaRPr lang="en-US" sz="1800" dirty="0">
              <a:solidFill>
                <a:srgbClr val="0B3B5D"/>
              </a:solidFill>
              <a:effectLst>
                <a:outerShdw blurRad="50800" dist="38100" dir="2700000" algn="tl" rotWithShape="0">
                  <a:schemeClr val="bg1">
                    <a:alpha val="40000"/>
                  </a:schemeClr>
                </a:outerShdw>
              </a:effectLst>
            </a:endParaRPr>
          </a:p>
          <a:p>
            <a:pPr algn="ctr"/>
            <a:r>
              <a:rPr lang="en-US" sz="3200" dirty="0">
                <a:solidFill>
                  <a:srgbClr val="0B3B5D"/>
                </a:solidFill>
                <a:effectLst>
                  <a:outerShdw blurRad="50800" dist="38100" dir="2700000" algn="tl" rotWithShape="0">
                    <a:schemeClr val="bg1">
                      <a:alpha val="40000"/>
                    </a:schemeClr>
                  </a:outerShdw>
                </a:effectLst>
              </a:rPr>
              <a:t>Provides the infrastructure needed for diverse partners to develop and adaptively manage a common vision over time.</a:t>
            </a:r>
            <a:endParaRPr lang="en-US" sz="3600" b="1" cap="all" dirty="0">
              <a:solidFill>
                <a:srgbClr val="0B3B5D"/>
              </a:solidFill>
              <a:effectLst>
                <a:outerShdw blurRad="50800" dist="38100" dir="2700000" algn="tl" rotWithShape="0">
                  <a:schemeClr val="bg1">
                    <a:alpha val="40000"/>
                  </a:schemeClr>
                </a:outerShdw>
              </a:effectLst>
            </a:endParaRPr>
          </a:p>
        </p:txBody>
      </p:sp>
    </p:spTree>
    <p:extLst>
      <p:ext uri="{BB962C8B-B14F-4D97-AF65-F5344CB8AC3E}">
        <p14:creationId xmlns:p14="http://schemas.microsoft.com/office/powerpoint/2010/main" val="3245052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7A74C5-06E2-294E-9225-860527BDE128}"/>
              </a:ext>
            </a:extLst>
          </p:cNvPr>
          <p:cNvSpPr/>
          <p:nvPr/>
        </p:nvSpPr>
        <p:spPr>
          <a:xfrm>
            <a:off x="0" y="0"/>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199E87-BD87-5046-84C3-59BBDDED764A}"/>
              </a:ext>
            </a:extLst>
          </p:cNvPr>
          <p:cNvSpPr/>
          <p:nvPr/>
        </p:nvSpPr>
        <p:spPr>
          <a:xfrm>
            <a:off x="0" y="6581599"/>
            <a:ext cx="12192000" cy="288758"/>
          </a:xfrm>
          <a:prstGeom prst="rect">
            <a:avLst/>
          </a:prstGeom>
          <a:solidFill>
            <a:srgbClr val="0B3B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46CA7981-E108-0A46-8294-76B8D43CE868}"/>
              </a:ext>
            </a:extLst>
          </p:cNvPr>
          <p:cNvSpPr txBox="1">
            <a:spLocks/>
          </p:cNvSpPr>
          <p:nvPr/>
        </p:nvSpPr>
        <p:spPr>
          <a:xfrm>
            <a:off x="2426676" y="801793"/>
            <a:ext cx="9032923" cy="3024554"/>
          </a:xfrm>
          <a:prstGeom prst="rect">
            <a:avLst/>
          </a:prstGeom>
          <a:effectLst/>
        </p:spPr>
        <p:txBody>
          <a:bodyPr vert="horz" lIns="91440" tIns="45720" rIns="91440" bIns="45720" numCol="1" spcCol="4572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lnSpc>
                <a:spcPct val="100000"/>
              </a:lnSpc>
              <a:buAutoNum type="arabicPeriod"/>
            </a:pPr>
            <a:r>
              <a:rPr lang="en-US" sz="3800" b="1" dirty="0">
                <a:solidFill>
                  <a:srgbClr val="0B3B5D"/>
                </a:solidFill>
                <a:effectLst>
                  <a:outerShdw blurRad="50800" dist="38100" dir="2700000" algn="tl" rotWithShape="0">
                    <a:schemeClr val="bg1">
                      <a:alpha val="40000"/>
                    </a:schemeClr>
                  </a:outerShdw>
                </a:effectLst>
              </a:rPr>
              <a:t>CHART THE COURSE</a:t>
            </a:r>
          </a:p>
          <a:p>
            <a:pPr marL="514350" indent="-514350">
              <a:lnSpc>
                <a:spcPct val="100000"/>
              </a:lnSpc>
              <a:buAutoNum type="arabicPeriod"/>
            </a:pPr>
            <a:r>
              <a:rPr lang="en-US" sz="3800" b="1" dirty="0">
                <a:solidFill>
                  <a:srgbClr val="0B3B5D"/>
                </a:solidFill>
                <a:effectLst>
                  <a:outerShdw blurRad="50800" dist="38100" dir="2700000" algn="tl" rotWithShape="0">
                    <a:schemeClr val="bg1">
                      <a:alpha val="40000"/>
                    </a:schemeClr>
                  </a:outerShdw>
                </a:effectLst>
              </a:rPr>
              <a:t>MANAGE SHARED MEASURES</a:t>
            </a:r>
          </a:p>
          <a:p>
            <a:pPr marL="514350" indent="-514350">
              <a:lnSpc>
                <a:spcPct val="100000"/>
              </a:lnSpc>
              <a:buAutoNum type="arabicPeriod"/>
            </a:pPr>
            <a:r>
              <a:rPr lang="en-US" sz="3800" b="1" dirty="0">
                <a:solidFill>
                  <a:srgbClr val="0B3B5D"/>
                </a:solidFill>
                <a:effectLst>
                  <a:outerShdw blurRad="50800" dist="38100" dir="2700000" algn="tl" rotWithShape="0">
                    <a:schemeClr val="bg1">
                      <a:alpha val="40000"/>
                    </a:schemeClr>
                  </a:outerShdw>
                </a:effectLst>
              </a:rPr>
              <a:t>SUPPORT PARTNERS</a:t>
            </a:r>
          </a:p>
          <a:p>
            <a:pPr marL="514350" indent="-514350" algn="ctr">
              <a:buAutoNum type="arabicPeriod"/>
            </a:pPr>
            <a:endParaRPr lang="en-US" sz="3200" dirty="0">
              <a:solidFill>
                <a:srgbClr val="0B3B5D"/>
              </a:solidFill>
              <a:effectLst>
                <a:outerShdw blurRad="50800" dist="38100" dir="2700000" algn="tl" rotWithShape="0">
                  <a:schemeClr val="bg1">
                    <a:alpha val="40000"/>
                  </a:schemeClr>
                </a:outerShdw>
              </a:effectLst>
            </a:endParaRPr>
          </a:p>
        </p:txBody>
      </p:sp>
      <p:pic>
        <p:nvPicPr>
          <p:cNvPr id="10" name="Picture 9">
            <a:extLst>
              <a:ext uri="{FF2B5EF4-FFF2-40B4-BE49-F238E27FC236}">
                <a16:creationId xmlns:a16="http://schemas.microsoft.com/office/drawing/2014/main" id="{1AF82BCE-6442-AD48-8152-9738EA6825E7}"/>
              </a:ext>
            </a:extLst>
          </p:cNvPr>
          <p:cNvPicPr>
            <a:picLocks noChangeAspect="1"/>
          </p:cNvPicPr>
          <p:nvPr/>
        </p:nvPicPr>
        <p:blipFill>
          <a:blip r:embed="rId3"/>
          <a:stretch>
            <a:fillRect/>
          </a:stretch>
        </p:blipFill>
        <p:spPr>
          <a:xfrm>
            <a:off x="1021976" y="3682877"/>
            <a:ext cx="2966195" cy="2319025"/>
          </a:xfrm>
          <a:prstGeom prst="rect">
            <a:avLst/>
          </a:prstGeom>
        </p:spPr>
      </p:pic>
      <p:pic>
        <p:nvPicPr>
          <p:cNvPr id="11" name="Picture 10">
            <a:extLst>
              <a:ext uri="{FF2B5EF4-FFF2-40B4-BE49-F238E27FC236}">
                <a16:creationId xmlns:a16="http://schemas.microsoft.com/office/drawing/2014/main" id="{B839E6E5-9A69-DA40-A10E-5DFC64C027A9}"/>
              </a:ext>
            </a:extLst>
          </p:cNvPr>
          <p:cNvPicPr>
            <a:picLocks noChangeAspect="1"/>
          </p:cNvPicPr>
          <p:nvPr/>
        </p:nvPicPr>
        <p:blipFill>
          <a:blip r:embed="rId4"/>
          <a:stretch>
            <a:fillRect/>
          </a:stretch>
        </p:blipFill>
        <p:spPr>
          <a:xfrm>
            <a:off x="4630886" y="3522759"/>
            <a:ext cx="2470906" cy="2479143"/>
          </a:xfrm>
          <a:prstGeom prst="rect">
            <a:avLst/>
          </a:prstGeom>
        </p:spPr>
      </p:pic>
      <p:pic>
        <p:nvPicPr>
          <p:cNvPr id="3" name="Picture 2">
            <a:extLst>
              <a:ext uri="{FF2B5EF4-FFF2-40B4-BE49-F238E27FC236}">
                <a16:creationId xmlns:a16="http://schemas.microsoft.com/office/drawing/2014/main" id="{10FC05FD-4EA9-D947-ABEE-93863EFFCA07}"/>
              </a:ext>
            </a:extLst>
          </p:cNvPr>
          <p:cNvPicPr>
            <a:picLocks noChangeAspect="1"/>
          </p:cNvPicPr>
          <p:nvPr/>
        </p:nvPicPr>
        <p:blipFill>
          <a:blip r:embed="rId5"/>
          <a:stretch>
            <a:fillRect/>
          </a:stretch>
        </p:blipFill>
        <p:spPr>
          <a:xfrm>
            <a:off x="7560522" y="3313816"/>
            <a:ext cx="2951259" cy="2951259"/>
          </a:xfrm>
          <a:prstGeom prst="rect">
            <a:avLst/>
          </a:prstGeom>
        </p:spPr>
      </p:pic>
    </p:spTree>
    <p:extLst>
      <p:ext uri="{BB962C8B-B14F-4D97-AF65-F5344CB8AC3E}">
        <p14:creationId xmlns:p14="http://schemas.microsoft.com/office/powerpoint/2010/main" val="10926079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3436</TotalTime>
  <Words>4262</Words>
  <Application>Microsoft Office PowerPoint</Application>
  <PresentationFormat>Widescreen</PresentationFormat>
  <Paragraphs>443</Paragraphs>
  <Slides>44</Slides>
  <Notes>44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44</vt:i4>
      </vt:variant>
    </vt:vector>
  </HeadingPairs>
  <TitlesOfParts>
    <vt:vector size="47"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PUGET SOUND PARTNERSHIP</dc:title>
  <dc:creator>jon bridgman</dc:creator>
  <cp:lastModifiedBy>Mary Byrne</cp:lastModifiedBy>
  <cp:revision>115</cp:revision>
  <dcterms:created xsi:type="dcterms:W3CDTF">2019-08-22T13:12:26Z</dcterms:created>
  <dcterms:modified xsi:type="dcterms:W3CDTF">2020-01-21T19:41:25Z</dcterms:modified>
</cp:coreProperties>
</file>