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1" d="100"/>
          <a:sy n="51" d="100"/>
        </p:scale>
        <p:origin x="78" y="1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7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7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2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2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7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6BDD6B-AAC4-4017-9299-AC02034B049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5957A56-C156-4FFA-B4AD-03AB53AB1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barney@co.pierce.wa.us" TargetMode="External"/><Relationship Id="rId2" Type="http://schemas.openxmlformats.org/officeDocument/2006/relationships/hyperlink" Target="mailto:bsmolko@co.pierce.wa.u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60BF-F85C-4F12-9837-6CE601DF6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South Sound Shellfish     Recovery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375F8-5730-4984-B1EF-9B3F76937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20" y="1940907"/>
            <a:ext cx="2938580" cy="292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B0DA-4818-48C0-A366-A1C9E3F7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DB9E6-F5E1-4808-9350-1A972F01D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589" y="3388518"/>
            <a:ext cx="3862214" cy="2974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Barbara Ann Smolko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bsmolko@co.pierce.wa.us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(253) 798-6156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Jeff Barney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jbarney@co.pierce.wa.us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(253) 798-7620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AE727-FC14-42EE-9835-28DE15EBA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92" y="311604"/>
            <a:ext cx="2865783" cy="2850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47A33-B8AC-43B4-83B2-D82CCEF03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03" y="11046"/>
            <a:ext cx="4544665" cy="6846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F58498-D08F-43D6-AED3-FEB1E8882652}"/>
              </a:ext>
            </a:extLst>
          </p:cNvPr>
          <p:cNvSpPr txBox="1"/>
          <p:nvPr/>
        </p:nvSpPr>
        <p:spPr>
          <a:xfrm>
            <a:off x="10748865" y="6178601"/>
            <a:ext cx="117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Rocky Bay</a:t>
            </a:r>
          </a:p>
        </p:txBody>
      </p:sp>
    </p:spTree>
    <p:extLst>
      <p:ext uri="{BB962C8B-B14F-4D97-AF65-F5344CB8AC3E}">
        <p14:creationId xmlns:p14="http://schemas.microsoft.com/office/powerpoint/2010/main" val="721293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DB66-D0FC-4810-AC60-7E00FCC4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Sound </a:t>
            </a:r>
            <a:br>
              <a:rPr lang="en-US" dirty="0"/>
            </a:br>
            <a:r>
              <a:rPr lang="en-US" dirty="0"/>
              <a:t>Clean Water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7CBB4-6DCE-4757-A6F2-72A5E2E2B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624" y="864108"/>
            <a:ext cx="4096139" cy="5120640"/>
          </a:xfrm>
        </p:spPr>
        <p:txBody>
          <a:bodyPr/>
          <a:lstStyle/>
          <a:p>
            <a:r>
              <a:rPr lang="en-US" dirty="0"/>
              <a:t>A partnership approach to protecting and improving water quality in South Sound shellfish watersheds.</a:t>
            </a:r>
          </a:p>
          <a:p>
            <a:pPr marL="0" indent="0">
              <a:buNone/>
            </a:pPr>
            <a:endParaRPr lang="en-US" b="1" dirty="0">
              <a:solidFill>
                <a:prstClr val="black"/>
              </a:solidFill>
            </a:endParaRPr>
          </a:p>
          <a:p>
            <a:r>
              <a:rPr lang="en-US" dirty="0"/>
              <a:t>Provide a coordinated response to all aspects of pollution prevention, identification, and correction.</a:t>
            </a:r>
          </a:p>
          <a:p>
            <a:endParaRPr lang="en-US" dirty="0"/>
          </a:p>
          <a:p>
            <a:r>
              <a:rPr lang="en-US" dirty="0"/>
              <a:t>Recover downgraded areas and prevent downgrades.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95F12-C6DE-47C0-A62E-9C7ABDC5F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63" y="1521328"/>
            <a:ext cx="4506685" cy="3004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5C9EB-80AA-4771-B32A-2BEAFE985393}"/>
              </a:ext>
            </a:extLst>
          </p:cNvPr>
          <p:cNvSpPr txBox="1"/>
          <p:nvPr/>
        </p:nvSpPr>
        <p:spPr>
          <a:xfrm>
            <a:off x="10637925" y="4012592"/>
            <a:ext cx="178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McLane Cove</a:t>
            </a:r>
          </a:p>
        </p:txBody>
      </p:sp>
    </p:spTree>
    <p:extLst>
      <p:ext uri="{BB962C8B-B14F-4D97-AF65-F5344CB8AC3E}">
        <p14:creationId xmlns:p14="http://schemas.microsoft.com/office/powerpoint/2010/main" val="219902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90E42A-B0A1-4A6A-93F1-7666CA75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4" y="964691"/>
            <a:ext cx="2592199" cy="2701297"/>
          </a:xfrm>
        </p:spPr>
        <p:txBody>
          <a:bodyPr>
            <a:normAutofit/>
          </a:bodyPr>
          <a:lstStyle/>
          <a:p>
            <a:r>
              <a:rPr lang="en-US" dirty="0"/>
              <a:t>South Sound Shellfish Growing Areas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770EB-87DE-44ED-818D-E0C79DC6F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37" y="0"/>
            <a:ext cx="7552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4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59F5-4BC6-4F5D-AD83-B780F026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Shellfish NTA Proposal (1.0)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140C1-B0FD-4DFD-9ED0-0F51590E8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210" y="947956"/>
            <a:ext cx="3640823" cy="5150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Limited to existing Shellfish Protection Districts</a:t>
            </a:r>
          </a:p>
          <a:p>
            <a:r>
              <a:rPr lang="en-US" dirty="0"/>
              <a:t>Fully implement Closure Response Plans</a:t>
            </a:r>
          </a:p>
          <a:p>
            <a:r>
              <a:rPr lang="en-US" dirty="0"/>
              <a:t>Pierce:  Burley Lagoon, Rocky Bay, </a:t>
            </a:r>
            <a:r>
              <a:rPr lang="en-US" dirty="0" err="1"/>
              <a:t>Filucy</a:t>
            </a:r>
            <a:r>
              <a:rPr lang="en-US" dirty="0"/>
              <a:t> Bay,  Vaughn Bay</a:t>
            </a:r>
          </a:p>
          <a:p>
            <a:r>
              <a:rPr lang="en-US" dirty="0"/>
              <a:t>Mason:  Oakland Bay, McLane Cove</a:t>
            </a:r>
          </a:p>
          <a:p>
            <a:r>
              <a:rPr lang="en-US" dirty="0"/>
              <a:t>Thurston:  Henderson Inlet/Nisqually Reach, Totten/Little Skookum</a:t>
            </a:r>
          </a:p>
          <a:p>
            <a:r>
              <a:rPr lang="en-US" dirty="0"/>
              <a:t>$5.6 million funding gap identified</a:t>
            </a:r>
          </a:p>
          <a:p>
            <a:r>
              <a:rPr lang="en-US" dirty="0"/>
              <a:t>Offered $300,000 + $100,000 AHSS contribution (Shellfish NTA 1.0)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1A808-1DC1-4EA9-8C28-2EEF7A65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20" y="271915"/>
            <a:ext cx="4130180" cy="6222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A2C94-EF88-45E5-BEDE-3DFDE247026A}"/>
              </a:ext>
            </a:extLst>
          </p:cNvPr>
          <p:cNvSpPr txBox="1"/>
          <p:nvPr/>
        </p:nvSpPr>
        <p:spPr>
          <a:xfrm>
            <a:off x="10126910" y="5929519"/>
            <a:ext cx="113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North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bg1"/>
                </a:solidFill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4205443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1B74-422C-44D0-9C07-B7C58B0F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Shellfish NTA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3D5BC-4274-4896-A281-662E813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0" y="864108"/>
            <a:ext cx="4030823" cy="5120640"/>
          </a:xfrm>
        </p:spPr>
        <p:txBody>
          <a:bodyPr/>
          <a:lstStyle/>
          <a:p>
            <a:r>
              <a:rPr lang="en-US" dirty="0"/>
              <a:t>Tiered proposal</a:t>
            </a:r>
          </a:p>
          <a:p>
            <a:r>
              <a:rPr lang="en-US" dirty="0"/>
              <a:t>Offered $732,000 + $100,000 AHSS contribution</a:t>
            </a:r>
          </a:p>
          <a:p>
            <a:r>
              <a:rPr lang="en-US" b="1" dirty="0"/>
              <a:t>Total = $1,232,914</a:t>
            </a:r>
          </a:p>
          <a:p>
            <a:r>
              <a:rPr lang="en-US" dirty="0"/>
              <a:t>Add Mason Public Health and Squaxin Island Tribe as partners</a:t>
            </a:r>
          </a:p>
          <a:p>
            <a:r>
              <a:rPr lang="en-US" dirty="0"/>
              <a:t>Add to areas: North Bay, Burley Lagoon, &amp; Rocky Bay</a:t>
            </a:r>
          </a:p>
          <a:p>
            <a:r>
              <a:rPr lang="en-US" dirty="0"/>
              <a:t>Distribute evenly between counties</a:t>
            </a:r>
          </a:p>
          <a:p>
            <a:r>
              <a:rPr lang="en-US" dirty="0"/>
              <a:t>Based on gap analysis from original NTA – most need or complete implementation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E5C68-BCB2-40A5-B802-A03A63DA7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78" y="167951"/>
            <a:ext cx="4347622" cy="6550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2A011-C02F-442C-8559-6F669C69A01F}"/>
              </a:ext>
            </a:extLst>
          </p:cNvPr>
          <p:cNvSpPr txBox="1"/>
          <p:nvPr/>
        </p:nvSpPr>
        <p:spPr>
          <a:xfrm>
            <a:off x="10580914" y="6158205"/>
            <a:ext cx="14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Oakland Bay</a:t>
            </a:r>
          </a:p>
        </p:txBody>
      </p:sp>
    </p:spTree>
    <p:extLst>
      <p:ext uri="{BB962C8B-B14F-4D97-AF65-F5344CB8AC3E}">
        <p14:creationId xmlns:p14="http://schemas.microsoft.com/office/powerpoint/2010/main" val="3398072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42970-269D-41A3-B19A-EF861C8D5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25" t="7419" r="13013" b="15308"/>
          <a:stretch/>
        </p:blipFill>
        <p:spPr>
          <a:xfrm>
            <a:off x="7634168" y="4208105"/>
            <a:ext cx="4557832" cy="2649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29D81-F492-4172-81A3-1ABB780D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Shellfish NTA </a:t>
            </a:r>
            <a:r>
              <a:rPr lang="en-US" b="1" dirty="0"/>
              <a:t>2.0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78A1D-A12D-4A68-9FF2-7AF33E5B0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0488" y="584345"/>
            <a:ext cx="7533468" cy="4818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Components</a:t>
            </a:r>
          </a:p>
          <a:p>
            <a:r>
              <a:rPr lang="en-US" dirty="0"/>
              <a:t>60 separate deliverables – budget &amp; reporting</a:t>
            </a:r>
          </a:p>
          <a:p>
            <a:r>
              <a:rPr lang="en-US" dirty="0"/>
              <a:t>QAPPs – 3</a:t>
            </a:r>
          </a:p>
          <a:p>
            <a:r>
              <a:rPr lang="en-US" dirty="0"/>
              <a:t>Admin &amp; Agreements – 6 subrecipients + 2 sub-subrecipients</a:t>
            </a:r>
          </a:p>
          <a:p>
            <a:r>
              <a:rPr lang="en-US" dirty="0"/>
              <a:t>Water quality sampling &amp; hotspot identification</a:t>
            </a:r>
          </a:p>
          <a:p>
            <a:r>
              <a:rPr lang="en-US" dirty="0"/>
              <a:t>Sanitary survey/Septic system dye tests &amp; correction</a:t>
            </a:r>
          </a:p>
          <a:p>
            <a:r>
              <a:rPr lang="en-US" dirty="0"/>
              <a:t>Stormwater- field screening &amp; compliance</a:t>
            </a:r>
          </a:p>
          <a:p>
            <a:r>
              <a:rPr lang="en-US" dirty="0"/>
              <a:t>Agriculture – technical assistance &amp; BMP installation</a:t>
            </a:r>
          </a:p>
          <a:p>
            <a:r>
              <a:rPr lang="en-US" dirty="0"/>
              <a:t>Education &amp; outreach – Water quality reports, workshops, &amp; events</a:t>
            </a:r>
          </a:p>
          <a:p>
            <a:r>
              <a:rPr lang="en-US" dirty="0"/>
              <a:t>North Bay CRP implementation</a:t>
            </a:r>
          </a:p>
          <a:p>
            <a:r>
              <a:rPr lang="en-US" dirty="0"/>
              <a:t>Planning – Strategic Plan + 4 CRP updates</a:t>
            </a:r>
          </a:p>
          <a:p>
            <a:r>
              <a:rPr lang="en-US" dirty="0"/>
              <a:t>Present findings</a:t>
            </a:r>
          </a:p>
        </p:txBody>
      </p:sp>
    </p:spTree>
    <p:extLst>
      <p:ext uri="{BB962C8B-B14F-4D97-AF65-F5344CB8AC3E}">
        <p14:creationId xmlns:p14="http://schemas.microsoft.com/office/powerpoint/2010/main" val="381973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7C7D72-804F-43F6-83BD-3D1445D66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82" y="1769494"/>
            <a:ext cx="4455430" cy="2970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CD932-8D8D-466C-961F-B57B85FA7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Shellfish NTA</a:t>
            </a:r>
            <a:br>
              <a:rPr lang="en-US" dirty="0"/>
            </a:br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18C27-5320-4A44-9142-F4F128C30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1156" y="868680"/>
            <a:ext cx="3942826" cy="512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Accomplishments</a:t>
            </a:r>
          </a:p>
          <a:p>
            <a:r>
              <a:rPr lang="en-US" b="1" dirty="0"/>
              <a:t>November 2019 – 172 acres of Oakland Bay upgraded</a:t>
            </a:r>
          </a:p>
          <a:p>
            <a:r>
              <a:rPr lang="en-US" dirty="0"/>
              <a:t>All agreements &amp; QAPPs &amp; amendments</a:t>
            </a:r>
          </a:p>
          <a:p>
            <a:r>
              <a:rPr lang="en-US" dirty="0"/>
              <a:t>Over 800 water quality samples</a:t>
            </a:r>
          </a:p>
          <a:p>
            <a:r>
              <a:rPr lang="en-US" dirty="0"/>
              <a:t>27 failing septic systems identified</a:t>
            </a:r>
          </a:p>
          <a:p>
            <a:r>
              <a:rPr lang="en-US" dirty="0"/>
              <a:t>Over 90 ag technical assistance site visits</a:t>
            </a:r>
          </a:p>
          <a:p>
            <a:r>
              <a:rPr lang="en-US" dirty="0"/>
              <a:t>Inventory of Camping Club systems complete</a:t>
            </a:r>
          </a:p>
          <a:p>
            <a:r>
              <a:rPr lang="en-US" dirty="0"/>
              <a:t>12 Workshops</a:t>
            </a:r>
          </a:p>
          <a:p>
            <a:r>
              <a:rPr lang="en-US" dirty="0"/>
              <a:t>2 Water Quality Reports</a:t>
            </a:r>
          </a:p>
          <a:p>
            <a:r>
              <a:rPr lang="en-US" dirty="0"/>
              <a:t>Updated Closure Response Plans finished for Henderson Bay &amp; Burley Lagoon</a:t>
            </a:r>
          </a:p>
          <a:p>
            <a:r>
              <a:rPr lang="en-US" dirty="0"/>
              <a:t>Mason – inventoried 430 septic systems</a:t>
            </a:r>
          </a:p>
          <a:p>
            <a:r>
              <a:rPr lang="en-US" dirty="0"/>
              <a:t>Mason – completed boat usage inventory</a:t>
            </a:r>
          </a:p>
          <a:p>
            <a:r>
              <a:rPr lang="en-US" dirty="0"/>
              <a:t>Quarterly meetings for Henderson, Burley, </a:t>
            </a:r>
            <a:r>
              <a:rPr lang="en-US" dirty="0" err="1"/>
              <a:t>Filucy</a:t>
            </a:r>
            <a:r>
              <a:rPr lang="en-US" dirty="0"/>
              <a:t>, Rocky, and Vaughn</a:t>
            </a:r>
          </a:p>
          <a:p>
            <a:r>
              <a:rPr lang="en-US" dirty="0"/>
              <a:t>Approximately $350,000 spent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4012E-B901-4D65-BADE-5034377E2DAF}"/>
              </a:ext>
            </a:extLst>
          </p:cNvPr>
          <p:cNvSpPr txBox="1"/>
          <p:nvPr/>
        </p:nvSpPr>
        <p:spPr>
          <a:xfrm>
            <a:off x="9236708" y="5236528"/>
            <a:ext cx="15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Burley Lagoon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F1B6B6-BDC6-49C3-90FD-E8E74D3B52A1}"/>
              </a:ext>
            </a:extLst>
          </p:cNvPr>
          <p:cNvSpPr txBox="1"/>
          <p:nvPr/>
        </p:nvSpPr>
        <p:spPr>
          <a:xfrm>
            <a:off x="9563450" y="4169328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Henderson Inlet</a:t>
            </a:r>
          </a:p>
        </p:txBody>
      </p:sp>
    </p:spTree>
    <p:extLst>
      <p:ext uri="{BB962C8B-B14F-4D97-AF65-F5344CB8AC3E}">
        <p14:creationId xmlns:p14="http://schemas.microsoft.com/office/powerpoint/2010/main" val="256316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22B3-77B2-4189-9118-3E921748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Shellfish NTA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611E9-10EE-4A75-9DA6-9E9F46905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0" y="864108"/>
            <a:ext cx="4198774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What’s Next</a:t>
            </a:r>
          </a:p>
          <a:p>
            <a:r>
              <a:rPr lang="en-US" dirty="0"/>
              <a:t>Water Quality Reports – Mason &amp; Thurston</a:t>
            </a:r>
          </a:p>
          <a:p>
            <a:r>
              <a:rPr lang="en-US" dirty="0" err="1"/>
              <a:t>Filucy</a:t>
            </a:r>
            <a:r>
              <a:rPr lang="en-US" dirty="0"/>
              <a:t> &amp; Vaughn updated Shellfish Protection Districts</a:t>
            </a:r>
          </a:p>
          <a:p>
            <a:r>
              <a:rPr lang="en-US" dirty="0"/>
              <a:t>Allyn sewer camera inspection</a:t>
            </a:r>
          </a:p>
          <a:p>
            <a:r>
              <a:rPr lang="en-US" dirty="0"/>
              <a:t>Camping Club alternatives</a:t>
            </a:r>
          </a:p>
          <a:p>
            <a:r>
              <a:rPr lang="en-US" dirty="0"/>
              <a:t>Thurston – updated PIC</a:t>
            </a:r>
          </a:p>
          <a:p>
            <a:r>
              <a:rPr lang="en-US" dirty="0"/>
              <a:t>Strategic Plan</a:t>
            </a:r>
          </a:p>
          <a:p>
            <a:r>
              <a:rPr lang="en-US" dirty="0"/>
              <a:t>Ag BMPs installed</a:t>
            </a:r>
          </a:p>
          <a:p>
            <a:r>
              <a:rPr lang="en-US" dirty="0"/>
              <a:t>Burley Lagoon sanitary survey</a:t>
            </a:r>
          </a:p>
          <a:p>
            <a:r>
              <a:rPr lang="en-US" dirty="0"/>
              <a:t>Extension request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5FB1A-B3C5-4EE9-968F-93FF2DE52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36" y="771788"/>
            <a:ext cx="4083698" cy="272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D4B6B9-1278-44FC-B92F-41BCFFE96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34" y="3766966"/>
            <a:ext cx="4083699" cy="2722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FDEB0B-1E5D-4CC4-8979-BF3130DEE68A}"/>
              </a:ext>
            </a:extLst>
          </p:cNvPr>
          <p:cNvSpPr txBox="1"/>
          <p:nvPr/>
        </p:nvSpPr>
        <p:spPr>
          <a:xfrm>
            <a:off x="8036653" y="2927758"/>
            <a:ext cx="160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Allyn - South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25717-7ACA-4854-AB07-D108889E5AA8}"/>
              </a:ext>
            </a:extLst>
          </p:cNvPr>
          <p:cNvSpPr txBox="1"/>
          <p:nvPr/>
        </p:nvSpPr>
        <p:spPr>
          <a:xfrm>
            <a:off x="8036652" y="5901546"/>
            <a:ext cx="160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Allyn - North</a:t>
            </a:r>
          </a:p>
        </p:txBody>
      </p:sp>
    </p:spTree>
    <p:extLst>
      <p:ext uri="{BB962C8B-B14F-4D97-AF65-F5344CB8AC3E}">
        <p14:creationId xmlns:p14="http://schemas.microsoft.com/office/powerpoint/2010/main" val="131959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31569D-6066-4D81-B985-997C2F99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NTA 2.0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E4CB9F6-D5F9-4488-A40B-3BECFCC82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301" y="780133"/>
            <a:ext cx="3769394" cy="5120640"/>
          </a:xfrm>
        </p:spPr>
        <p:txBody>
          <a:bodyPr>
            <a:normAutofit/>
          </a:bodyPr>
          <a:lstStyle/>
          <a:p>
            <a:r>
              <a:rPr lang="en-US" dirty="0"/>
              <a:t>Applied for joint septic incentives grant</a:t>
            </a:r>
          </a:p>
          <a:p>
            <a:r>
              <a:rPr lang="en-US" dirty="0"/>
              <a:t>Submitted NTA 3.0 for all South Sound</a:t>
            </a:r>
          </a:p>
          <a:p>
            <a:r>
              <a:rPr lang="en-US" dirty="0"/>
              <a:t>Shellfish SIAT funding request</a:t>
            </a:r>
          </a:p>
          <a:p>
            <a:r>
              <a:rPr lang="en-US" dirty="0"/>
              <a:t>Minter Bay downgrade</a:t>
            </a:r>
          </a:p>
          <a:p>
            <a:r>
              <a:rPr lang="en-US" dirty="0"/>
              <a:t>Lack of storm events</a:t>
            </a:r>
          </a:p>
          <a:p>
            <a:r>
              <a:rPr lang="en-US" dirty="0"/>
              <a:t>Thurston – OS funding restored</a:t>
            </a:r>
          </a:p>
          <a:p>
            <a:r>
              <a:rPr lang="en-US" dirty="0"/>
              <a:t>Present project at Salish Sea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BBD33-76BD-4CE0-AC3A-84A3B19642C6}"/>
              </a:ext>
            </a:extLst>
          </p:cNvPr>
          <p:cNvSpPr txBox="1"/>
          <p:nvPr/>
        </p:nvSpPr>
        <p:spPr>
          <a:xfrm>
            <a:off x="10468947" y="6419461"/>
            <a:ext cx="15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Burley Lagoon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F1EA9-3830-4E4E-A186-E6E9B3963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46" y="1813635"/>
            <a:ext cx="4580454" cy="3053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9AD020-88AF-4C41-8EAD-E7178124BA8D}"/>
              </a:ext>
            </a:extLst>
          </p:cNvPr>
          <p:cNvSpPr txBox="1"/>
          <p:nvPr/>
        </p:nvSpPr>
        <p:spPr>
          <a:xfrm>
            <a:off x="10757937" y="4370664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Minter Bay</a:t>
            </a:r>
          </a:p>
        </p:txBody>
      </p:sp>
    </p:spTree>
    <p:extLst>
      <p:ext uri="{BB962C8B-B14F-4D97-AF65-F5344CB8AC3E}">
        <p14:creationId xmlns:p14="http://schemas.microsoft.com/office/powerpoint/2010/main" val="155214032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5942</TotalTime>
  <Words>478</Words>
  <Application>Microsoft Office PowerPoint</Application>
  <PresentationFormat>Widescreen</PresentationFormat>
  <Paragraphs>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Corbel</vt:lpstr>
      <vt:lpstr>Wingdings 2</vt:lpstr>
      <vt:lpstr>Frame</vt:lpstr>
      <vt:lpstr>South Sound Shellfish     Recovery</vt:lpstr>
      <vt:lpstr>South Sound  Clean Water Partners</vt:lpstr>
      <vt:lpstr>South Sound Shellfish Growing Areas</vt:lpstr>
      <vt:lpstr>Original Shellfish NTA Proposal (1.0)</vt:lpstr>
      <vt:lpstr>Shellfish NTA 2.0</vt:lpstr>
      <vt:lpstr>Shellfish NTA 2.0</vt:lpstr>
      <vt:lpstr>Shellfish NTA Progress</vt:lpstr>
      <vt:lpstr>Shellfish NTA 2.0</vt:lpstr>
      <vt:lpstr>Beyond NTA 2.0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Sound Shellfish     Recovery</dc:title>
  <dc:creator>Barbara Ann Smolko</dc:creator>
  <cp:lastModifiedBy>Mary Byrne</cp:lastModifiedBy>
  <cp:revision>33</cp:revision>
  <dcterms:created xsi:type="dcterms:W3CDTF">2018-02-06T16:52:34Z</dcterms:created>
  <dcterms:modified xsi:type="dcterms:W3CDTF">2020-01-21T19:22:54Z</dcterms:modified>
</cp:coreProperties>
</file>